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8" r:id="rId2"/>
    <p:sldId id="260" r:id="rId3"/>
    <p:sldId id="421" r:id="rId4"/>
    <p:sldId id="344" r:id="rId5"/>
    <p:sldId id="262" r:id="rId6"/>
    <p:sldId id="423" r:id="rId7"/>
    <p:sldId id="422" r:id="rId8"/>
    <p:sldId id="424" r:id="rId9"/>
    <p:sldId id="429" r:id="rId10"/>
    <p:sldId id="431" r:id="rId11"/>
    <p:sldId id="425" r:id="rId12"/>
    <p:sldId id="432" r:id="rId13"/>
    <p:sldId id="433" r:id="rId14"/>
    <p:sldId id="434" r:id="rId15"/>
    <p:sldId id="435" r:id="rId16"/>
    <p:sldId id="436" r:id="rId17"/>
    <p:sldId id="437" r:id="rId18"/>
    <p:sldId id="438" r:id="rId19"/>
    <p:sldId id="439" r:id="rId20"/>
    <p:sldId id="440" r:id="rId21"/>
    <p:sldId id="441" r:id="rId22"/>
    <p:sldId id="471" r:id="rId23"/>
    <p:sldId id="442" r:id="rId24"/>
    <p:sldId id="443" r:id="rId25"/>
    <p:sldId id="444" r:id="rId26"/>
    <p:sldId id="448" r:id="rId27"/>
    <p:sldId id="461" r:id="rId28"/>
    <p:sldId id="457" r:id="rId29"/>
    <p:sldId id="458" r:id="rId30"/>
    <p:sldId id="459" r:id="rId31"/>
    <p:sldId id="460" r:id="rId32"/>
    <p:sldId id="462" r:id="rId33"/>
    <p:sldId id="463" r:id="rId34"/>
    <p:sldId id="464" r:id="rId35"/>
    <p:sldId id="465" r:id="rId36"/>
    <p:sldId id="466" r:id="rId37"/>
    <p:sldId id="467" r:id="rId38"/>
    <p:sldId id="468" r:id="rId39"/>
    <p:sldId id="469" r:id="rId40"/>
    <p:sldId id="472" r:id="rId41"/>
    <p:sldId id="428" r:id="rId42"/>
    <p:sldId id="470" r:id="rId43"/>
    <p:sldId id="473" r:id="rId44"/>
    <p:sldId id="474" r:id="rId45"/>
    <p:sldId id="475" r:id="rId46"/>
    <p:sldId id="476" r:id="rId47"/>
    <p:sldId id="290" r:id="rId48"/>
    <p:sldId id="288" r:id="rId49"/>
    <p:sldId id="289" r:id="rId50"/>
  </p:sldIdLst>
  <p:sldSz cx="12188825" cy="6858000"/>
  <p:notesSz cx="6858000" cy="9144000"/>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e Template" id="{5D51C580-EE4E-1140-97F4-894549154C0A}">
          <p14:sldIdLst/>
        </p14:section>
        <p14:section name="Presentation" id="{F52B206D-DCD8-7244-B8EF-E7B4DC37A055}">
          <p14:sldIdLst>
            <p14:sldId id="258"/>
            <p14:sldId id="260"/>
            <p14:sldId id="421"/>
            <p14:sldId id="344"/>
            <p14:sldId id="262"/>
            <p14:sldId id="423"/>
            <p14:sldId id="422"/>
            <p14:sldId id="424"/>
            <p14:sldId id="429"/>
            <p14:sldId id="431"/>
            <p14:sldId id="425"/>
            <p14:sldId id="432"/>
            <p14:sldId id="433"/>
            <p14:sldId id="434"/>
            <p14:sldId id="435"/>
            <p14:sldId id="436"/>
            <p14:sldId id="437"/>
            <p14:sldId id="438"/>
            <p14:sldId id="439"/>
            <p14:sldId id="440"/>
            <p14:sldId id="441"/>
            <p14:sldId id="471"/>
            <p14:sldId id="442"/>
            <p14:sldId id="443"/>
            <p14:sldId id="444"/>
            <p14:sldId id="448"/>
            <p14:sldId id="461"/>
            <p14:sldId id="457"/>
            <p14:sldId id="458"/>
            <p14:sldId id="459"/>
            <p14:sldId id="460"/>
            <p14:sldId id="462"/>
            <p14:sldId id="463"/>
            <p14:sldId id="464"/>
            <p14:sldId id="465"/>
            <p14:sldId id="466"/>
            <p14:sldId id="467"/>
            <p14:sldId id="468"/>
            <p14:sldId id="469"/>
            <p14:sldId id="472"/>
            <p14:sldId id="428"/>
            <p14:sldId id="470"/>
            <p14:sldId id="473"/>
            <p14:sldId id="474"/>
            <p14:sldId id="475"/>
            <p14:sldId id="476"/>
            <p14:sldId id="290"/>
            <p14:sldId id="288"/>
            <p14:sldId id="289"/>
          </p14:sldIdLst>
        </p14:section>
        <p14:section name="Resources" id="{CD8381D1-5F0A-C446-B84F-524D84F3A30F}">
          <p14:sldIdLst/>
        </p14:section>
      </p14:sectionLst>
    </p:ex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595B"/>
    <a:srgbClr val="493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7102A9-8310-4765-A935-A1911B00CA5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97" autoAdjust="0"/>
    <p:restoredTop sz="54680" autoAdjust="0"/>
  </p:normalViewPr>
  <p:slideViewPr>
    <p:cSldViewPr snapToGrid="0">
      <p:cViewPr varScale="1">
        <p:scale>
          <a:sx n="33" d="100"/>
          <a:sy n="33" d="100"/>
        </p:scale>
        <p:origin x="1240" y="200"/>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tags" Target="tags/tag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t>11/14/17</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4" Type="http://schemas.openxmlformats.org/officeDocument/2006/relationships/hyperlink" Target="http://my.oracle.com/site/fin/gfo/GlobalProcesses/RevRec/Policies/cnt2321729.pdf" TargetMode="External"/><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4" Type="http://schemas.openxmlformats.org/officeDocument/2006/relationships/hyperlink" Target="http://my.oracle.com/site/fin/gfo/GlobalProcesses/RevRec/Policies/cnt2321729.pdf" TargetMode="External"/><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10000"/>
          </a:bodyPr>
          <a:lstStyle/>
          <a:p>
            <a:r>
              <a:rPr lang="en-US" dirty="0" smtClean="0"/>
              <a:t>This is a </a:t>
            </a:r>
            <a:r>
              <a:rPr lang="en-US" b="1" dirty="0" smtClean="0"/>
              <a:t>Title Slide with Picture </a:t>
            </a:r>
            <a:r>
              <a:rPr lang="en-US" b="0" dirty="0" smtClean="0"/>
              <a:t>slide</a:t>
            </a:r>
            <a:r>
              <a:rPr lang="en-US" b="1" dirty="0" smtClean="0"/>
              <a:t> </a:t>
            </a:r>
            <a:r>
              <a:rPr lang="en-US" baseline="0" dirty="0" smtClean="0"/>
              <a:t>ideal for including a picture with a brief title, subtitle and presenter information.</a:t>
            </a:r>
          </a:p>
          <a:p>
            <a:endParaRPr lang="en-US" baseline="0" dirty="0" smtClean="0"/>
          </a:p>
          <a:p>
            <a:r>
              <a:rPr lang="en-US" baseline="0" dirty="0" smtClean="0"/>
              <a:t>To customize this slide with your own picture:</a:t>
            </a:r>
          </a:p>
          <a:p>
            <a:endParaRPr lang="en-US" baseline="0" dirty="0" smtClean="0"/>
          </a:p>
          <a:p>
            <a:pPr marL="0" indent="0">
              <a:buNone/>
            </a:pPr>
            <a:r>
              <a:rPr lang="en-US" b="1" baseline="0" dirty="0" smtClean="0"/>
              <a:t>Right-click</a:t>
            </a:r>
            <a:r>
              <a:rPr lang="en-US" baseline="0" dirty="0" smtClean="0"/>
              <a:t> the slide area and choose </a:t>
            </a:r>
            <a:r>
              <a:rPr lang="en-US" b="1" baseline="0" dirty="0" smtClean="0"/>
              <a:t>Format Background </a:t>
            </a:r>
            <a:r>
              <a:rPr lang="en-US" baseline="0" dirty="0" smtClean="0"/>
              <a:t>from the pop-up menu. From the </a:t>
            </a:r>
            <a:r>
              <a:rPr lang="en-US" b="1" baseline="0" dirty="0" smtClean="0"/>
              <a:t>Fill</a:t>
            </a:r>
            <a:r>
              <a:rPr lang="en-US" baseline="0" dirty="0" smtClean="0"/>
              <a:t> menu, click </a:t>
            </a:r>
            <a:r>
              <a:rPr lang="en-US" b="1" baseline="0" dirty="0" smtClean="0"/>
              <a:t>Picture</a:t>
            </a:r>
            <a:r>
              <a:rPr lang="en-US" baseline="0" dirty="0" smtClean="0"/>
              <a:t> </a:t>
            </a:r>
            <a:r>
              <a:rPr lang="en-US" b="1" baseline="0" dirty="0" smtClean="0"/>
              <a:t>and texture fill</a:t>
            </a:r>
            <a:r>
              <a:rPr lang="en-US" baseline="0" dirty="0" smtClean="0"/>
              <a:t>. Under </a:t>
            </a:r>
            <a:r>
              <a:rPr lang="en-US" b="1" baseline="0" dirty="0" smtClean="0"/>
              <a:t>Insert from: </a:t>
            </a:r>
            <a:r>
              <a:rPr lang="en-US" baseline="0" dirty="0" smtClean="0"/>
              <a:t>click </a:t>
            </a:r>
            <a:r>
              <a:rPr lang="en-US" b="1" baseline="0" dirty="0" smtClean="0"/>
              <a:t>File</a:t>
            </a:r>
            <a:r>
              <a:rPr lang="en-US" baseline="0" dirty="0" smtClean="0"/>
              <a:t>. Locate your new picture and click </a:t>
            </a:r>
            <a:r>
              <a:rPr lang="en-US" b="1" baseline="0" dirty="0" smtClean="0"/>
              <a:t>Insert</a:t>
            </a:r>
            <a:r>
              <a:rPr lang="en-US" baseline="0" dirty="0" smtClean="0"/>
              <a:t>.</a:t>
            </a:r>
          </a:p>
          <a:p>
            <a:pPr marL="0" indent="0">
              <a:buNone/>
            </a:pPr>
            <a:endParaRPr lang="en-US" baseline="0" dirty="0" smtClean="0"/>
          </a:p>
          <a:p>
            <a:pPr marL="0" indent="0">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 </a:t>
            </a:r>
            <a:r>
              <a:rPr lang="en-US" sz="1100" b="0" kern="1200" dirty="0" smtClean="0">
                <a:latin typeface="+mn-lt"/>
                <a:ea typeface="+mn-ea"/>
                <a:cs typeface="+mn-cs"/>
              </a:rPr>
              <a:t>from Another Presentation on </a:t>
            </a:r>
            <a:r>
              <a:rPr lang="en-US" sz="1100" b="1" kern="1200" dirty="0" smtClean="0">
                <a:latin typeface="+mn-lt"/>
                <a:ea typeface="+mn-ea"/>
                <a:cs typeface="+mn-cs"/>
              </a:rPr>
              <a:t>PC</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Reuse Slides</a:t>
            </a:r>
            <a:r>
              <a:rPr lang="en-US" sz="1100" b="0" kern="1200" dirty="0" smtClean="0">
                <a:latin typeface="+mn-lt"/>
                <a:ea typeface="+mn-ea"/>
                <a:cs typeface="+mn-cs"/>
              </a:rPr>
              <a:t>.</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Browse</a:t>
            </a:r>
            <a:r>
              <a:rPr lang="en-US" sz="1100" b="0" kern="1200" dirty="0" smtClean="0">
                <a:latin typeface="+mn-lt"/>
                <a:ea typeface="+mn-ea"/>
                <a:cs typeface="+mn-cs"/>
              </a:rPr>
              <a:t> in the </a:t>
            </a:r>
            <a:r>
              <a:rPr lang="en-US" sz="1100" b="1" kern="1200" dirty="0" smtClean="0">
                <a:latin typeface="+mn-lt"/>
                <a:ea typeface="+mn-ea"/>
                <a:cs typeface="+mn-cs"/>
              </a:rPr>
              <a:t>Reuse Slides </a:t>
            </a:r>
            <a:r>
              <a:rPr lang="en-US" sz="1100" b="0" kern="1200" dirty="0" smtClean="0">
                <a:latin typeface="+mn-lt"/>
                <a:ea typeface="+mn-ea"/>
                <a:cs typeface="+mn-cs"/>
              </a:rPr>
              <a:t>panel and select </a:t>
            </a:r>
            <a:r>
              <a:rPr lang="en-US" sz="1100" b="1" kern="1200" dirty="0" smtClean="0">
                <a:latin typeface="+mn-lt"/>
                <a:ea typeface="+mn-ea"/>
                <a:cs typeface="+mn-cs"/>
              </a:rPr>
              <a:t>Browse Files</a:t>
            </a:r>
            <a:r>
              <a:rPr lang="en-US" sz="1100" b="0" kern="1200" dirty="0" smtClean="0">
                <a:latin typeface="+mn-lt"/>
                <a:ea typeface="+mn-ea"/>
                <a:cs typeface="+mn-cs"/>
              </a:rPr>
              <a:t>. Double-click the PowerPoint presentation that contains the background you wish to copy.</a:t>
            </a:r>
          </a:p>
          <a:p>
            <a:pPr marL="228600" indent="-228600">
              <a:buFont typeface="+mj-lt"/>
              <a:buAutoNum type="arabicPeriod"/>
            </a:pPr>
            <a:r>
              <a:rPr lang="en-US" sz="1100" b="0" kern="1200" dirty="0" smtClean="0">
                <a:latin typeface="+mn-lt"/>
                <a:ea typeface="+mn-ea"/>
                <a:cs typeface="+mn-cs"/>
              </a:rPr>
              <a:t>Check</a:t>
            </a:r>
            <a:r>
              <a:rPr lang="en-US" sz="1100" b="0" kern="1200" baseline="0" dirty="0" smtClean="0">
                <a:latin typeface="+mn-lt"/>
                <a:ea typeface="+mn-ea"/>
                <a:cs typeface="+mn-cs"/>
              </a:rPr>
              <a:t> </a:t>
            </a:r>
            <a:r>
              <a:rPr lang="en-US" sz="1100" b="1" kern="1200" dirty="0" smtClean="0">
                <a:latin typeface="+mn-lt"/>
                <a:ea typeface="+mn-ea"/>
                <a:cs typeface="+mn-cs"/>
              </a:rPr>
              <a:t>Keep Source Formatting</a:t>
            </a:r>
            <a:r>
              <a:rPr lang="en-US" sz="1100" b="0" kern="1200" dirty="0" smtClean="0">
                <a:latin typeface="+mn-lt"/>
                <a:ea typeface="+mn-ea"/>
                <a:cs typeface="+mn-cs"/>
              </a:rPr>
              <a:t> and click the slide that contains the background you want.</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Right-click</a:t>
            </a:r>
            <a:r>
              <a:rPr lang="en-US" sz="1100" b="0" kern="1200" dirty="0" smtClean="0">
                <a:latin typeface="+mn-lt"/>
                <a:ea typeface="+mn-ea"/>
                <a:cs typeface="+mn-cs"/>
              </a:rPr>
              <a:t> any selected slide, point to </a:t>
            </a:r>
            <a:r>
              <a:rPr lang="en-US" sz="1100" b="1" kern="1200" dirty="0" smtClean="0">
                <a:latin typeface="+mn-lt"/>
                <a:ea typeface="+mn-ea"/>
                <a:cs typeface="+mn-cs"/>
              </a:rPr>
              <a:t>Layout</a:t>
            </a:r>
            <a:r>
              <a:rPr lang="en-US" sz="1100" b="0" kern="1200" dirty="0" smtClean="0">
                <a:latin typeface="+mn-lt"/>
                <a:ea typeface="+mn-ea"/>
                <a:cs typeface="+mn-cs"/>
              </a:rPr>
              <a:t>, and click the slide containing the desired layout from the layout gallery. </a:t>
            </a:r>
          </a:p>
          <a:p>
            <a:pPr marL="228600" indent="-228600">
              <a:buFont typeface="+mj-lt"/>
              <a:buAutoNum type="arabicPeriod"/>
            </a:pPr>
            <a:r>
              <a:rPr lang="en-US" sz="1100" b="0" kern="1200" dirty="0" smtClean="0">
                <a:latin typeface="+mn-lt"/>
                <a:ea typeface="+mn-ea"/>
                <a:cs typeface="+mn-cs"/>
              </a:rPr>
              <a:t>Delete any unwanted slides or duplicates.</a:t>
            </a:r>
          </a:p>
          <a:p>
            <a:pPr marL="228600" indent="-228600">
              <a:buFont typeface="+mj-lt"/>
              <a:buAutoNum type="arabicPeriod"/>
            </a:pPr>
            <a:endParaRPr lang="en-US" sz="1100" b="0" kern="1200" dirty="0" smtClean="0">
              <a:latin typeface="+mn-lt"/>
              <a:ea typeface="+mn-ea"/>
              <a:cs typeface="+mn-cs"/>
            </a:endParaRPr>
          </a:p>
          <a:p>
            <a:pPr marL="0" indent="0">
              <a:buFont typeface="+mj-lt"/>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a:t>
            </a:r>
            <a:r>
              <a:rPr lang="en-US" sz="1100" b="0" kern="1200" dirty="0" smtClean="0">
                <a:latin typeface="+mn-lt"/>
                <a:ea typeface="+mn-ea"/>
                <a:cs typeface="+mn-cs"/>
              </a:rPr>
              <a:t> from Another Presentation on </a:t>
            </a:r>
            <a:r>
              <a:rPr lang="en-US" sz="1100" b="1" kern="1200" dirty="0" smtClean="0">
                <a:latin typeface="+mn-lt"/>
                <a:ea typeface="+mn-ea"/>
                <a:cs typeface="+mn-cs"/>
              </a:rPr>
              <a:t>Mac</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Insert Slides from Other Presentation…</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Navigate to the PowerPoint presentation file that contains the background you wish to copy. Double-click or press </a:t>
            </a:r>
            <a:r>
              <a:rPr lang="en-US" sz="1100" b="1" kern="1200" dirty="0" smtClean="0">
                <a:latin typeface="+mn-lt"/>
                <a:ea typeface="+mn-ea"/>
                <a:cs typeface="+mn-cs"/>
              </a:rPr>
              <a:t>Insert. </a:t>
            </a:r>
            <a:r>
              <a:rPr lang="en-US" sz="1100" b="0" kern="1200" dirty="0" smtClean="0">
                <a:latin typeface="+mn-lt"/>
                <a:ea typeface="+mn-ea"/>
                <a:cs typeface="+mn-cs"/>
              </a:rPr>
              <a:t>This prompts the </a:t>
            </a:r>
            <a:r>
              <a:rPr lang="en-US" sz="1100" b="1" kern="1200" dirty="0" smtClean="0">
                <a:latin typeface="+mn-lt"/>
                <a:ea typeface="+mn-ea"/>
                <a:cs typeface="+mn-cs"/>
              </a:rPr>
              <a:t>Slide Finder</a:t>
            </a:r>
            <a:r>
              <a:rPr lang="en-US" sz="1100" b="0" kern="1200" dirty="0" smtClean="0">
                <a:latin typeface="+mn-lt"/>
                <a:ea typeface="+mn-ea"/>
                <a:cs typeface="+mn-cs"/>
              </a:rPr>
              <a:t> dialogue box.</a:t>
            </a:r>
          </a:p>
          <a:p>
            <a:pPr marL="228600" indent="-228600">
              <a:buFont typeface="+mj-lt"/>
              <a:buAutoNum type="arabicPeriod"/>
            </a:pPr>
            <a:r>
              <a:rPr lang="en-US" sz="1100" b="0" kern="1200" dirty="0" smtClean="0">
                <a:latin typeface="+mn-lt"/>
                <a:ea typeface="+mn-ea"/>
                <a:cs typeface="+mn-cs"/>
              </a:rPr>
              <a:t>Make sure </a:t>
            </a:r>
            <a:r>
              <a:rPr lang="en-US" sz="1100" b="1" kern="1200" dirty="0" smtClean="0">
                <a:latin typeface="+mn-lt"/>
                <a:ea typeface="+mn-ea"/>
                <a:cs typeface="+mn-cs"/>
              </a:rPr>
              <a:t>Keep design of original slides</a:t>
            </a:r>
            <a:r>
              <a:rPr lang="en-US" sz="1100" b="0" kern="1200" dirty="0" smtClean="0">
                <a:latin typeface="+mn-lt"/>
                <a:ea typeface="+mn-ea"/>
                <a:cs typeface="+mn-cs"/>
              </a:rPr>
              <a:t> is </a:t>
            </a:r>
            <a:r>
              <a:rPr lang="en-US" sz="1100" b="1" kern="1200" dirty="0" smtClean="0">
                <a:latin typeface="+mn-lt"/>
                <a:ea typeface="+mn-ea"/>
                <a:cs typeface="+mn-cs"/>
              </a:rPr>
              <a:t>unchecked</a:t>
            </a:r>
            <a:r>
              <a:rPr lang="en-US" sz="1100" b="0" kern="1200" dirty="0" smtClean="0">
                <a:latin typeface="+mn-lt"/>
                <a:ea typeface="+mn-ea"/>
                <a:cs typeface="+mn-cs"/>
              </a:rPr>
              <a:t> and click the slide(s) that contains the background you want. Hold Shift key to select multiple slides.</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a:t>
            </a:r>
            <a:r>
              <a:rPr lang="en-US" sz="1100" b="0" kern="1200" dirty="0" smtClean="0">
                <a:latin typeface="+mn-lt"/>
                <a:ea typeface="+mn-ea"/>
                <a:cs typeface="+mn-cs"/>
              </a:rPr>
              <a:t>Click </a:t>
            </a:r>
            <a:r>
              <a:rPr lang="en-US" sz="1100" b="1" kern="1200" dirty="0" smtClean="0">
                <a:latin typeface="+mn-lt"/>
                <a:ea typeface="+mn-ea"/>
                <a:cs typeface="+mn-cs"/>
              </a:rPr>
              <a:t>Layout</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click the slide containing the desired layout from the layout gallery. </a:t>
            </a:r>
          </a:p>
          <a:p>
            <a:pPr marL="228600" indent="-228600">
              <a:buFont typeface="+mj-lt"/>
              <a:buAutoNum type="arabicPeriod"/>
            </a:pPr>
            <a:r>
              <a:rPr lang="en-US" sz="1100" b="0" kern="1200" dirty="0" smtClean="0"/>
              <a:t>Delete any unwanted slides or duplicates.</a:t>
            </a: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t>1</a:t>
            </a:fld>
            <a:endParaRPr lang="en-US" dirty="0"/>
          </a:p>
        </p:txBody>
      </p:sp>
    </p:spTree>
    <p:extLst>
      <p:ext uri="{BB962C8B-B14F-4D97-AF65-F5344CB8AC3E}">
        <p14:creationId xmlns:p14="http://schemas.microsoft.com/office/powerpoint/2010/main" val="2238467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LiveSlide</a:t>
            </a:r>
            <a:r>
              <a:rPr lang="en-US" dirty="0" smtClean="0"/>
              <a:t> Site</a:t>
            </a:r>
          </a:p>
          <a:p>
            <a:r>
              <a:rPr lang="en-US" dirty="0" smtClean="0"/>
              <a:t>https://</a:t>
            </a:r>
            <a:r>
              <a:rPr lang="en-US" dirty="0" err="1" smtClean="0"/>
              <a:t>player.vimeo.com</a:t>
            </a:r>
            <a:r>
              <a:rPr lang="en-US" dirty="0" smtClean="0"/>
              <a:t>/video/89542305</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10</a:t>
            </a:fld>
            <a:endParaRPr lang="uk-UA" dirty="0"/>
          </a:p>
        </p:txBody>
      </p:sp>
    </p:spTree>
    <p:extLst>
      <p:ext uri="{BB962C8B-B14F-4D97-AF65-F5344CB8AC3E}">
        <p14:creationId xmlns:p14="http://schemas.microsoft.com/office/powerpoint/2010/main" val="1104054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Welcome to try samples there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11</a:t>
            </a:fld>
            <a:endParaRPr lang="uk-UA"/>
          </a:p>
        </p:txBody>
      </p:sp>
    </p:spTree>
    <p:extLst>
      <p:ext uri="{BB962C8B-B14F-4D97-AF65-F5344CB8AC3E}">
        <p14:creationId xmlns:p14="http://schemas.microsoft.com/office/powerpoint/2010/main" val="867175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LiveSlide</a:t>
            </a:r>
            <a:r>
              <a:rPr lang="en-US" dirty="0" smtClean="0"/>
              <a:t> Site</a:t>
            </a:r>
          </a:p>
          <a:p>
            <a:r>
              <a:rPr lang="en-US" dirty="0" smtClean="0"/>
              <a:t>https://</a:t>
            </a:r>
            <a:r>
              <a:rPr lang="en-US" dirty="0" err="1" smtClean="0"/>
              <a:t>www.youtube.com</a:t>
            </a:r>
            <a:r>
              <a:rPr lang="en-US" dirty="0" smtClean="0"/>
              <a:t>/</a:t>
            </a:r>
            <a:r>
              <a:rPr lang="en-US" dirty="0" err="1" smtClean="0"/>
              <a:t>watch?v</a:t>
            </a:r>
            <a:r>
              <a:rPr lang="en-US" dirty="0" smtClean="0"/>
              <a:t>=9sJUDx7iEJw&amp;t=21</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12</a:t>
            </a:fld>
            <a:endParaRPr lang="uk-UA" dirty="0"/>
          </a:p>
        </p:txBody>
      </p:sp>
    </p:spTree>
    <p:extLst>
      <p:ext uri="{BB962C8B-B14F-4D97-AF65-F5344CB8AC3E}">
        <p14:creationId xmlns:p14="http://schemas.microsoft.com/office/powerpoint/2010/main" val="2104405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LiveSlide</a:t>
            </a:r>
            <a:r>
              <a:rPr lang="en-US" dirty="0" smtClean="0"/>
              <a:t> Site</a:t>
            </a:r>
          </a:p>
          <a:p>
            <a:r>
              <a:rPr lang="en-US" dirty="0" smtClean="0"/>
              <a:t>https://</a:t>
            </a:r>
            <a:r>
              <a:rPr lang="en-US" dirty="0" err="1" smtClean="0"/>
              <a:t>www.youtube.com</a:t>
            </a:r>
            <a:r>
              <a:rPr lang="en-US" dirty="0" smtClean="0"/>
              <a:t>/</a:t>
            </a:r>
            <a:r>
              <a:rPr lang="en-US" dirty="0" err="1" smtClean="0"/>
              <a:t>watch?v</a:t>
            </a:r>
            <a:r>
              <a:rPr lang="en-US" dirty="0" smtClean="0"/>
              <a:t>=kCpjg50-nvc</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13</a:t>
            </a:fld>
            <a:endParaRPr lang="uk-UA" dirty="0"/>
          </a:p>
        </p:txBody>
      </p:sp>
    </p:spTree>
    <p:extLst>
      <p:ext uri="{BB962C8B-B14F-4D97-AF65-F5344CB8AC3E}">
        <p14:creationId xmlns:p14="http://schemas.microsoft.com/office/powerpoint/2010/main" val="144473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14</a:t>
            </a:fld>
            <a:endParaRPr lang="uk-UA" dirty="0"/>
          </a:p>
        </p:txBody>
      </p:sp>
    </p:spTree>
    <p:extLst>
      <p:ext uri="{BB962C8B-B14F-4D97-AF65-F5344CB8AC3E}">
        <p14:creationId xmlns:p14="http://schemas.microsoft.com/office/powerpoint/2010/main" val="1430881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15</a:t>
            </a:fld>
            <a:endParaRPr lang="uk-UA" dirty="0"/>
          </a:p>
        </p:txBody>
      </p:sp>
    </p:spTree>
    <p:extLst>
      <p:ext uri="{BB962C8B-B14F-4D97-AF65-F5344CB8AC3E}">
        <p14:creationId xmlns:p14="http://schemas.microsoft.com/office/powerpoint/2010/main" val="1305340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16</a:t>
            </a:fld>
            <a:endParaRPr lang="uk-UA" dirty="0"/>
          </a:p>
        </p:txBody>
      </p:sp>
    </p:spTree>
    <p:extLst>
      <p:ext uri="{BB962C8B-B14F-4D97-AF65-F5344CB8AC3E}">
        <p14:creationId xmlns:p14="http://schemas.microsoft.com/office/powerpoint/2010/main" val="159198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Proprietary programming languages</a:t>
            </a:r>
          </a:p>
          <a:p>
            <a:r>
              <a:rPr lang="en-US" dirty="0" smtClean="0"/>
              <a:t>Proprietary</a:t>
            </a:r>
            <a:r>
              <a:rPr lang="en-US" baseline="0" dirty="0" smtClean="0"/>
              <a:t> software</a:t>
            </a:r>
            <a:endParaRPr lang="en-US" dirty="0" smtClean="0"/>
          </a:p>
          <a:p>
            <a:r>
              <a:rPr lang="en-US" dirty="0" smtClean="0"/>
              <a:t>Skills</a:t>
            </a:r>
            <a:r>
              <a:rPr lang="en-US" baseline="0" dirty="0" smtClean="0"/>
              <a:t> not portable from job to job</a:t>
            </a:r>
          </a:p>
          <a:p>
            <a:r>
              <a:rPr lang="en-US" baseline="0" dirty="0" smtClean="0"/>
              <a:t>Difficult to build a “portfolio” of work</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17</a:t>
            </a:fld>
            <a:endParaRPr lang="uk-UA" dirty="0"/>
          </a:p>
        </p:txBody>
      </p:sp>
    </p:spTree>
    <p:extLst>
      <p:ext uri="{BB962C8B-B14F-4D97-AF65-F5344CB8AC3E}">
        <p14:creationId xmlns:p14="http://schemas.microsoft.com/office/powerpoint/2010/main" val="2033662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18</a:t>
            </a:fld>
            <a:endParaRPr lang="uk-UA" dirty="0"/>
          </a:p>
        </p:txBody>
      </p:sp>
    </p:spTree>
    <p:extLst>
      <p:ext uri="{BB962C8B-B14F-4D97-AF65-F5344CB8AC3E}">
        <p14:creationId xmlns:p14="http://schemas.microsoft.com/office/powerpoint/2010/main" val="769878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Welcome to try samples there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19</a:t>
            </a:fld>
            <a:endParaRPr lang="uk-UA"/>
          </a:p>
        </p:txBody>
      </p:sp>
    </p:spTree>
    <p:extLst>
      <p:ext uri="{BB962C8B-B14F-4D97-AF65-F5344CB8AC3E}">
        <p14:creationId xmlns:p14="http://schemas.microsoft.com/office/powerpoint/2010/main" val="346557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a:t>
            </a:r>
            <a:r>
              <a:rPr lang="en-US" baseline="0" dirty="0" smtClean="0"/>
              <a:t> is a </a:t>
            </a:r>
            <a:r>
              <a:rPr lang="en-US" b="1" baseline="0" dirty="0" smtClean="0"/>
              <a:t>Safe Harbor Front </a:t>
            </a:r>
            <a:r>
              <a:rPr lang="en-US" baseline="0" dirty="0" smtClean="0"/>
              <a:t>slide, one of two Safe Harbor Statement slides included in this template. </a:t>
            </a:r>
          </a:p>
          <a:p>
            <a:endParaRPr lang="en-US" baseline="0" dirty="0" smtClean="0"/>
          </a:p>
          <a:p>
            <a:r>
              <a:rPr lang="en-US" dirty="0" smtClean="0"/>
              <a:t>One of the Safe Harbor slides must be used if your presentation covers material affected by Oracle’s Revenue Recognition Policy </a:t>
            </a:r>
          </a:p>
          <a:p>
            <a:endParaRPr lang="en-US" dirty="0" smtClean="0"/>
          </a:p>
          <a:p>
            <a:r>
              <a:rPr lang="en-US" dirty="0" smtClean="0"/>
              <a:t>To learn more about this policy, e-mail: </a:t>
            </a:r>
            <a:r>
              <a:rPr lang="en-US" dirty="0" smtClean="0">
                <a:hlinkClick r:id="rId3"/>
              </a:rPr>
              <a:t>Revrec-americasiebc_us@oracle.com </a:t>
            </a:r>
            <a:endParaRPr lang="en-US" dirty="0" smtClean="0"/>
          </a:p>
          <a:p>
            <a:endParaRPr lang="en-US" dirty="0" smtClean="0"/>
          </a:p>
          <a:p>
            <a:r>
              <a:rPr lang="en-US" sz="1100" kern="1200" dirty="0" smtClean="0">
                <a:latin typeface="+mn-lt"/>
                <a:ea typeface="+mn-ea"/>
                <a:cs typeface="+mn-cs"/>
              </a:rPr>
              <a:t>For internal communication, Safe Harbor Statements are not required. However, there is an applicable disclaimer (Exhibit E) that should be used, found in the Oracle Revenue Recognition Policy for Future Product Communications. Copy and paste this link into a web browser, to find out more information.  </a:t>
            </a:r>
          </a:p>
          <a:p>
            <a:r>
              <a:rPr lang="en-US" sz="1100" u="sng" kern="1200" dirty="0" smtClean="0">
                <a:latin typeface="+mn-lt"/>
                <a:ea typeface="+mn-ea"/>
                <a:cs typeface="+mn-cs"/>
                <a:hlinkClick r:id="rId4"/>
              </a:rPr>
              <a:t>http://my.oracle.com/site/fin/gfo/GlobalProcesses/RevRec/Policies/cnt2321729.pdf</a:t>
            </a:r>
            <a:endParaRPr lang="en-US" sz="1100" u="sng" kern="1200" dirty="0" smtClean="0">
              <a:latin typeface="+mn-lt"/>
              <a:ea typeface="+mn-ea"/>
              <a:cs typeface="+mn-cs"/>
            </a:endParaRPr>
          </a:p>
          <a:p>
            <a:pPr marL="0" marR="0" indent="0" algn="l" defTabSz="914400" rtl="0" eaLnBrk="1" fontAlgn="auto" latinLnBrk="0" hangingPunct="1">
              <a:lnSpc>
                <a:spcPct val="100000"/>
              </a:lnSpc>
              <a:spcBef>
                <a:spcPts val="600"/>
              </a:spcBef>
              <a:spcAft>
                <a:spcPts val="0"/>
              </a:spcAft>
              <a:buClrTx/>
              <a:buSzTx/>
              <a:buFontTx/>
              <a:buNone/>
              <a:tabLst/>
              <a:defRPr/>
            </a:pPr>
            <a:endParaRPr lang="en-US" sz="1100" kern="1200" dirty="0" smtClean="0"/>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dirty="0" smtClean="0"/>
              <a:t>For all external communications such as press release, roadmaps, PowerPoint presentations, Safe Harbor Statements are required. You can refer to the link mentioned above to find out additional information/disclaimers required depending on your audience.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a:t>
            </a:fld>
            <a:endParaRPr lang="en-US" dirty="0"/>
          </a:p>
        </p:txBody>
      </p:sp>
    </p:spTree>
    <p:extLst>
      <p:ext uri="{BB962C8B-B14F-4D97-AF65-F5344CB8AC3E}">
        <p14:creationId xmlns:p14="http://schemas.microsoft.com/office/powerpoint/2010/main" val="11312676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20</a:t>
            </a:fld>
            <a:endParaRPr lang="uk-UA" dirty="0"/>
          </a:p>
        </p:txBody>
      </p:sp>
    </p:spTree>
    <p:extLst>
      <p:ext uri="{BB962C8B-B14F-4D97-AF65-F5344CB8AC3E}">
        <p14:creationId xmlns:p14="http://schemas.microsoft.com/office/powerpoint/2010/main" val="1631855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21</a:t>
            </a:fld>
            <a:endParaRPr lang="uk-UA" dirty="0"/>
          </a:p>
        </p:txBody>
      </p:sp>
    </p:spTree>
    <p:extLst>
      <p:ext uri="{BB962C8B-B14F-4D97-AF65-F5344CB8AC3E}">
        <p14:creationId xmlns:p14="http://schemas.microsoft.com/office/powerpoint/2010/main" val="1516717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smtClean="0"/>
              <a:t>This is a </a:t>
            </a:r>
            <a:r>
              <a:rPr lang="en-US" b="1" dirty="0" smtClean="0"/>
              <a:t>Section Header with Picture </a:t>
            </a:r>
            <a:r>
              <a:rPr lang="en-US" b="0" dirty="0" smtClean="0"/>
              <a:t>slide</a:t>
            </a:r>
            <a:r>
              <a:rPr lang="en-US" b="1" dirty="0" smtClean="0"/>
              <a:t> </a:t>
            </a:r>
            <a:r>
              <a:rPr lang="en-US" baseline="0" dirty="0" smtClean="0"/>
              <a:t>ideal for including a picture with a brief title and optional subtitle. </a:t>
            </a:r>
            <a:r>
              <a:rPr lang="en-US" dirty="0" smtClean="0"/>
              <a:t>This slide can also be used as a </a:t>
            </a:r>
            <a:r>
              <a:rPr lang="en-US" b="1" dirty="0" smtClean="0"/>
              <a:t>Q and A slide</a:t>
            </a:r>
            <a:r>
              <a:rPr lang="en-US" dirty="0" smtClean="0"/>
              <a:t>.</a:t>
            </a:r>
            <a:endParaRPr lang="en-US" baseline="0" dirty="0" smtClean="0"/>
          </a:p>
          <a:p>
            <a:endParaRPr lang="en-US" baseline="0" dirty="0" smtClean="0"/>
          </a:p>
          <a:p>
            <a:r>
              <a:rPr lang="en-US" baseline="0" dirty="0" smtClean="0"/>
              <a:t>To customize this slide with your own picture:</a:t>
            </a:r>
          </a:p>
          <a:p>
            <a:endParaRPr lang="en-US" baseline="0" dirty="0" smtClean="0"/>
          </a:p>
          <a:p>
            <a:pPr marL="0" indent="0">
              <a:buNone/>
            </a:pPr>
            <a:r>
              <a:rPr lang="en-US" b="1" baseline="0" dirty="0" smtClean="0"/>
              <a:t>Right-click</a:t>
            </a:r>
            <a:r>
              <a:rPr lang="en-US" baseline="0" dirty="0" smtClean="0"/>
              <a:t> the slide area and choose </a:t>
            </a:r>
            <a:r>
              <a:rPr lang="en-US" b="1" baseline="0" dirty="0" smtClean="0"/>
              <a:t>Format Background </a:t>
            </a:r>
            <a:r>
              <a:rPr lang="en-US" baseline="0" dirty="0" smtClean="0"/>
              <a:t>from the pop-up menu. From the </a:t>
            </a:r>
            <a:r>
              <a:rPr lang="en-US" b="1" baseline="0" dirty="0" smtClean="0"/>
              <a:t>Fill</a:t>
            </a:r>
            <a:r>
              <a:rPr lang="en-US" baseline="0" dirty="0" smtClean="0"/>
              <a:t> menu, click </a:t>
            </a:r>
            <a:r>
              <a:rPr lang="en-US" b="1" baseline="0" dirty="0" smtClean="0"/>
              <a:t>Picture</a:t>
            </a:r>
            <a:r>
              <a:rPr lang="en-US" baseline="0" dirty="0" smtClean="0"/>
              <a:t> </a:t>
            </a:r>
            <a:r>
              <a:rPr lang="en-US" b="1" baseline="0" dirty="0" smtClean="0"/>
              <a:t>and texture fill</a:t>
            </a:r>
            <a:r>
              <a:rPr lang="en-US" baseline="0" dirty="0" smtClean="0"/>
              <a:t>. Under </a:t>
            </a:r>
            <a:r>
              <a:rPr lang="en-US" b="1" baseline="0" dirty="0" smtClean="0"/>
              <a:t>Insert from: </a:t>
            </a:r>
            <a:r>
              <a:rPr lang="en-US" baseline="0" dirty="0" smtClean="0"/>
              <a:t>click </a:t>
            </a:r>
            <a:r>
              <a:rPr lang="en-US" b="1" baseline="0" dirty="0" smtClean="0"/>
              <a:t>File</a:t>
            </a:r>
            <a:r>
              <a:rPr lang="en-US" baseline="0" dirty="0" smtClean="0"/>
              <a:t>. Locate your new picture and click </a:t>
            </a:r>
            <a:r>
              <a:rPr lang="en-US" b="1" baseline="0" dirty="0" smtClean="0"/>
              <a:t>Insert</a:t>
            </a:r>
            <a:r>
              <a:rPr lang="en-US" baseline="0" dirty="0" smtClean="0"/>
              <a:t>.</a:t>
            </a:r>
          </a:p>
          <a:p>
            <a:pPr marL="0" indent="0">
              <a:buNone/>
            </a:pPr>
            <a:endParaRPr lang="en-US" baseline="0" dirty="0" smtClean="0"/>
          </a:p>
          <a:p>
            <a:pPr marL="0" indent="0">
              <a:buNone/>
            </a:pPr>
            <a:endParaRPr lang="en-US" baseline="0" dirty="0" smtClean="0"/>
          </a:p>
          <a:p>
            <a:pPr marL="0" indent="0">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 </a:t>
            </a:r>
            <a:r>
              <a:rPr lang="en-US" sz="1100" b="0" kern="1200" dirty="0" smtClean="0">
                <a:latin typeface="+mn-lt"/>
                <a:ea typeface="+mn-ea"/>
                <a:cs typeface="+mn-cs"/>
              </a:rPr>
              <a:t>from Another Presentation on </a:t>
            </a:r>
            <a:r>
              <a:rPr lang="en-US" sz="1100" b="1" kern="1200" dirty="0" smtClean="0">
                <a:latin typeface="+mn-lt"/>
                <a:ea typeface="+mn-ea"/>
                <a:cs typeface="+mn-cs"/>
              </a:rPr>
              <a:t>PC</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Reuse Slides</a:t>
            </a:r>
            <a:r>
              <a:rPr lang="en-US" sz="1100" b="0" kern="1200" dirty="0" smtClean="0">
                <a:latin typeface="+mn-lt"/>
                <a:ea typeface="+mn-ea"/>
                <a:cs typeface="+mn-cs"/>
              </a:rPr>
              <a:t>.</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Browse</a:t>
            </a:r>
            <a:r>
              <a:rPr lang="en-US" sz="1100" b="0" kern="1200" dirty="0" smtClean="0">
                <a:latin typeface="+mn-lt"/>
                <a:ea typeface="+mn-ea"/>
                <a:cs typeface="+mn-cs"/>
              </a:rPr>
              <a:t> in the </a:t>
            </a:r>
            <a:r>
              <a:rPr lang="en-US" sz="1100" b="1" kern="1200" dirty="0" smtClean="0">
                <a:latin typeface="+mn-lt"/>
                <a:ea typeface="+mn-ea"/>
                <a:cs typeface="+mn-cs"/>
              </a:rPr>
              <a:t>Reuse Slides </a:t>
            </a:r>
            <a:r>
              <a:rPr lang="en-US" sz="1100" b="0" kern="1200" dirty="0" smtClean="0">
                <a:latin typeface="+mn-lt"/>
                <a:ea typeface="+mn-ea"/>
                <a:cs typeface="+mn-cs"/>
              </a:rPr>
              <a:t>panel and select </a:t>
            </a:r>
            <a:r>
              <a:rPr lang="en-US" sz="1100" b="1" kern="1200" dirty="0" smtClean="0">
                <a:latin typeface="+mn-lt"/>
                <a:ea typeface="+mn-ea"/>
                <a:cs typeface="+mn-cs"/>
              </a:rPr>
              <a:t>Browse Files</a:t>
            </a:r>
            <a:r>
              <a:rPr lang="en-US" sz="1100" b="0" kern="1200" dirty="0" smtClean="0">
                <a:latin typeface="+mn-lt"/>
                <a:ea typeface="+mn-ea"/>
                <a:cs typeface="+mn-cs"/>
              </a:rPr>
              <a:t>. Double-click the PowerPoint presentation that contains the background you wish to copy.</a:t>
            </a:r>
          </a:p>
          <a:p>
            <a:pPr marL="228600" indent="-228600">
              <a:buFont typeface="+mj-lt"/>
              <a:buAutoNum type="arabicPeriod"/>
            </a:pPr>
            <a:r>
              <a:rPr lang="en-US" sz="1100" b="0" kern="1200" dirty="0" smtClean="0">
                <a:latin typeface="+mn-lt"/>
                <a:ea typeface="+mn-ea"/>
                <a:cs typeface="+mn-cs"/>
              </a:rPr>
              <a:t>Check</a:t>
            </a:r>
            <a:r>
              <a:rPr lang="en-US" sz="1100" b="0" kern="1200" baseline="0" dirty="0" smtClean="0">
                <a:latin typeface="+mn-lt"/>
                <a:ea typeface="+mn-ea"/>
                <a:cs typeface="+mn-cs"/>
              </a:rPr>
              <a:t> </a:t>
            </a:r>
            <a:r>
              <a:rPr lang="en-US" sz="1100" b="1" kern="1200" dirty="0" smtClean="0">
                <a:latin typeface="+mn-lt"/>
                <a:ea typeface="+mn-ea"/>
                <a:cs typeface="+mn-cs"/>
              </a:rPr>
              <a:t>Keep Source Formatting</a:t>
            </a:r>
            <a:r>
              <a:rPr lang="en-US" sz="1100" b="0" kern="1200" dirty="0" smtClean="0">
                <a:latin typeface="+mn-lt"/>
                <a:ea typeface="+mn-ea"/>
                <a:cs typeface="+mn-cs"/>
              </a:rPr>
              <a:t> and click the slide that contains the background you want.</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Right-click</a:t>
            </a:r>
            <a:r>
              <a:rPr lang="en-US" sz="1100" b="0" kern="1200" dirty="0" smtClean="0">
                <a:latin typeface="+mn-lt"/>
                <a:ea typeface="+mn-ea"/>
                <a:cs typeface="+mn-cs"/>
              </a:rPr>
              <a:t> any selected slide, point to </a:t>
            </a:r>
            <a:r>
              <a:rPr lang="en-US" sz="1100" b="1" kern="1200" dirty="0" smtClean="0">
                <a:latin typeface="+mn-lt"/>
                <a:ea typeface="+mn-ea"/>
                <a:cs typeface="+mn-cs"/>
              </a:rPr>
              <a:t>Layout</a:t>
            </a:r>
            <a:r>
              <a:rPr lang="en-US" sz="1100" b="0" kern="1200" dirty="0" smtClean="0">
                <a:latin typeface="+mn-lt"/>
                <a:ea typeface="+mn-ea"/>
                <a:cs typeface="+mn-cs"/>
              </a:rPr>
              <a:t>, and click the slide containing the desired layout from the layout gallery. </a:t>
            </a:r>
          </a:p>
          <a:p>
            <a:pPr marL="228600" indent="-228600">
              <a:buFont typeface="+mj-lt"/>
              <a:buAutoNum type="arabicPeriod"/>
            </a:pPr>
            <a:r>
              <a:rPr lang="en-US" sz="1100" b="0" kern="1200" dirty="0" smtClean="0">
                <a:latin typeface="+mn-lt"/>
                <a:ea typeface="+mn-ea"/>
                <a:cs typeface="+mn-cs"/>
              </a:rPr>
              <a:t>Delete any unwanted slides or duplicates.</a:t>
            </a:r>
          </a:p>
          <a:p>
            <a:pPr marL="228600" indent="-228600">
              <a:buFont typeface="+mj-lt"/>
              <a:buAutoNum type="arabicPeriod"/>
            </a:pPr>
            <a:endParaRPr lang="en-US" sz="1100" b="0" kern="1200" dirty="0" smtClean="0">
              <a:latin typeface="+mn-lt"/>
              <a:ea typeface="+mn-ea"/>
              <a:cs typeface="+mn-cs"/>
            </a:endParaRPr>
          </a:p>
          <a:p>
            <a:pPr marL="0" indent="0">
              <a:buFont typeface="+mj-lt"/>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a:t>
            </a:r>
            <a:r>
              <a:rPr lang="en-US" sz="1100" b="0" kern="1200" dirty="0" smtClean="0">
                <a:latin typeface="+mn-lt"/>
                <a:ea typeface="+mn-ea"/>
                <a:cs typeface="+mn-cs"/>
              </a:rPr>
              <a:t> from Another Presentation on </a:t>
            </a:r>
            <a:r>
              <a:rPr lang="en-US" sz="1100" b="1" kern="1200" dirty="0" smtClean="0">
                <a:latin typeface="+mn-lt"/>
                <a:ea typeface="+mn-ea"/>
                <a:cs typeface="+mn-cs"/>
              </a:rPr>
              <a:t>Mac</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Insert Slides from Other Presentation…</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Navigate to the PowerPoint presentation file that contains the background you wish to copy. Double-click or press </a:t>
            </a:r>
            <a:r>
              <a:rPr lang="en-US" sz="1100" b="1" kern="1200" dirty="0" smtClean="0">
                <a:latin typeface="+mn-lt"/>
                <a:ea typeface="+mn-ea"/>
                <a:cs typeface="+mn-cs"/>
              </a:rPr>
              <a:t>Insert. </a:t>
            </a:r>
            <a:r>
              <a:rPr lang="en-US" sz="1100" b="0" kern="1200" dirty="0" smtClean="0">
                <a:latin typeface="+mn-lt"/>
                <a:ea typeface="+mn-ea"/>
                <a:cs typeface="+mn-cs"/>
              </a:rPr>
              <a:t>This prompts the </a:t>
            </a:r>
            <a:r>
              <a:rPr lang="en-US" sz="1100" b="1" kern="1200" dirty="0" smtClean="0">
                <a:latin typeface="+mn-lt"/>
                <a:ea typeface="+mn-ea"/>
                <a:cs typeface="+mn-cs"/>
              </a:rPr>
              <a:t>Slide Finder</a:t>
            </a:r>
            <a:r>
              <a:rPr lang="en-US" sz="1100" b="0" kern="1200" dirty="0" smtClean="0">
                <a:latin typeface="+mn-lt"/>
                <a:ea typeface="+mn-ea"/>
                <a:cs typeface="+mn-cs"/>
              </a:rPr>
              <a:t> dialogue box.</a:t>
            </a:r>
          </a:p>
          <a:p>
            <a:pPr marL="228600" indent="-228600">
              <a:buFont typeface="+mj-lt"/>
              <a:buAutoNum type="arabicPeriod"/>
            </a:pPr>
            <a:r>
              <a:rPr lang="en-US" sz="1100" b="0" kern="1200" dirty="0" smtClean="0">
                <a:latin typeface="+mn-lt"/>
                <a:ea typeface="+mn-ea"/>
                <a:cs typeface="+mn-cs"/>
              </a:rPr>
              <a:t>Make sure </a:t>
            </a:r>
            <a:r>
              <a:rPr lang="en-US" sz="1100" b="1" kern="1200" dirty="0" smtClean="0">
                <a:latin typeface="+mn-lt"/>
                <a:ea typeface="+mn-ea"/>
                <a:cs typeface="+mn-cs"/>
              </a:rPr>
              <a:t>Keep design of original slides</a:t>
            </a:r>
            <a:r>
              <a:rPr lang="en-US" sz="1100" b="0" kern="1200" dirty="0" smtClean="0">
                <a:latin typeface="+mn-lt"/>
                <a:ea typeface="+mn-ea"/>
                <a:cs typeface="+mn-cs"/>
              </a:rPr>
              <a:t> is </a:t>
            </a:r>
            <a:r>
              <a:rPr lang="en-US" sz="1100" b="1" kern="1200" dirty="0" smtClean="0">
                <a:latin typeface="+mn-lt"/>
                <a:ea typeface="+mn-ea"/>
                <a:cs typeface="+mn-cs"/>
              </a:rPr>
              <a:t>unchecked</a:t>
            </a:r>
            <a:r>
              <a:rPr lang="en-US" sz="1100" b="0" kern="1200" dirty="0" smtClean="0">
                <a:latin typeface="+mn-lt"/>
                <a:ea typeface="+mn-ea"/>
                <a:cs typeface="+mn-cs"/>
              </a:rPr>
              <a:t> and click the slide(s) that contains the background you want. Hold Shift key to select multiple slides.</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a:t>
            </a:r>
            <a:r>
              <a:rPr lang="en-US" sz="1100" b="0" kern="1200" dirty="0" smtClean="0">
                <a:latin typeface="+mn-lt"/>
                <a:ea typeface="+mn-ea"/>
                <a:cs typeface="+mn-cs"/>
              </a:rPr>
              <a:t>Click </a:t>
            </a:r>
            <a:r>
              <a:rPr lang="en-US" sz="1100" b="1" kern="1200" dirty="0" smtClean="0">
                <a:latin typeface="+mn-lt"/>
                <a:ea typeface="+mn-ea"/>
                <a:cs typeface="+mn-cs"/>
              </a:rPr>
              <a:t>Layout</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click the slide containing the desired layout from the layout gallery. </a:t>
            </a:r>
          </a:p>
          <a:p>
            <a:pPr marL="228600" indent="-228600">
              <a:buFont typeface="+mj-lt"/>
              <a:buAutoNum type="arabicPeriod"/>
            </a:pPr>
            <a:r>
              <a:rPr lang="en-US" sz="1100" b="0" kern="1200" dirty="0" smtClean="0"/>
              <a:t>Delete any unwanted slides or duplicates.</a:t>
            </a: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t>22</a:t>
            </a:fld>
            <a:endParaRPr lang="en-US" dirty="0"/>
          </a:p>
        </p:txBody>
      </p:sp>
    </p:spTree>
    <p:extLst>
      <p:ext uri="{BB962C8B-B14F-4D97-AF65-F5344CB8AC3E}">
        <p14:creationId xmlns:p14="http://schemas.microsoft.com/office/powerpoint/2010/main" val="938317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23</a:t>
            </a:fld>
            <a:endParaRPr lang="uk-UA" dirty="0"/>
          </a:p>
        </p:txBody>
      </p:sp>
    </p:spTree>
    <p:extLst>
      <p:ext uri="{BB962C8B-B14F-4D97-AF65-F5344CB8AC3E}">
        <p14:creationId xmlns:p14="http://schemas.microsoft.com/office/powerpoint/2010/main" val="1088505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24</a:t>
            </a:fld>
            <a:endParaRPr lang="uk-UA" dirty="0"/>
          </a:p>
        </p:txBody>
      </p:sp>
    </p:spTree>
    <p:extLst>
      <p:ext uri="{BB962C8B-B14F-4D97-AF65-F5344CB8AC3E}">
        <p14:creationId xmlns:p14="http://schemas.microsoft.com/office/powerpoint/2010/main" val="105203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25</a:t>
            </a:fld>
            <a:endParaRPr lang="uk-UA" dirty="0"/>
          </a:p>
        </p:txBody>
      </p:sp>
    </p:spTree>
    <p:extLst>
      <p:ext uri="{BB962C8B-B14F-4D97-AF65-F5344CB8AC3E}">
        <p14:creationId xmlns:p14="http://schemas.microsoft.com/office/powerpoint/2010/main" val="777779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26</a:t>
            </a:fld>
            <a:endParaRPr lang="uk-UA" dirty="0"/>
          </a:p>
        </p:txBody>
      </p:sp>
    </p:spTree>
    <p:extLst>
      <p:ext uri="{BB962C8B-B14F-4D97-AF65-F5344CB8AC3E}">
        <p14:creationId xmlns:p14="http://schemas.microsoft.com/office/powerpoint/2010/main" val="635764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27</a:t>
            </a:fld>
            <a:endParaRPr lang="uk-UA" dirty="0"/>
          </a:p>
        </p:txBody>
      </p:sp>
    </p:spTree>
    <p:extLst>
      <p:ext uri="{BB962C8B-B14F-4D97-AF65-F5344CB8AC3E}">
        <p14:creationId xmlns:p14="http://schemas.microsoft.com/office/powerpoint/2010/main" val="20714425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28</a:t>
            </a:fld>
            <a:endParaRPr lang="uk-UA" dirty="0"/>
          </a:p>
        </p:txBody>
      </p:sp>
    </p:spTree>
    <p:extLst>
      <p:ext uri="{BB962C8B-B14F-4D97-AF65-F5344CB8AC3E}">
        <p14:creationId xmlns:p14="http://schemas.microsoft.com/office/powerpoint/2010/main" val="1447358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29</a:t>
            </a:fld>
            <a:endParaRPr lang="uk-UA" dirty="0"/>
          </a:p>
        </p:txBody>
      </p:sp>
    </p:spTree>
    <p:extLst>
      <p:ext uri="{BB962C8B-B14F-4D97-AF65-F5344CB8AC3E}">
        <p14:creationId xmlns:p14="http://schemas.microsoft.com/office/powerpoint/2010/main" val="1202569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Give </a:t>
            </a:r>
            <a:r>
              <a:rPr lang="en-US" smtClean="0"/>
              <a:t>Neil</a:t>
            </a:r>
            <a:r>
              <a:rPr lang="en-US" baseline="0" smtClean="0"/>
              <a:t> slide 3.</a:t>
            </a:r>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3</a:t>
            </a:fld>
            <a:endParaRPr lang="en-US"/>
          </a:p>
        </p:txBody>
      </p:sp>
    </p:spTree>
    <p:extLst>
      <p:ext uri="{BB962C8B-B14F-4D97-AF65-F5344CB8AC3E}">
        <p14:creationId xmlns:p14="http://schemas.microsoft.com/office/powerpoint/2010/main" val="13874719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30</a:t>
            </a:fld>
            <a:endParaRPr lang="uk-UA" dirty="0"/>
          </a:p>
        </p:txBody>
      </p:sp>
    </p:spTree>
    <p:extLst>
      <p:ext uri="{BB962C8B-B14F-4D97-AF65-F5344CB8AC3E}">
        <p14:creationId xmlns:p14="http://schemas.microsoft.com/office/powerpoint/2010/main" val="16131021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31</a:t>
            </a:fld>
            <a:endParaRPr lang="uk-UA" dirty="0"/>
          </a:p>
        </p:txBody>
      </p:sp>
    </p:spTree>
    <p:extLst>
      <p:ext uri="{BB962C8B-B14F-4D97-AF65-F5344CB8AC3E}">
        <p14:creationId xmlns:p14="http://schemas.microsoft.com/office/powerpoint/2010/main" val="1574544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32</a:t>
            </a:fld>
            <a:endParaRPr lang="uk-UA" dirty="0"/>
          </a:p>
        </p:txBody>
      </p:sp>
    </p:spTree>
    <p:extLst>
      <p:ext uri="{BB962C8B-B14F-4D97-AF65-F5344CB8AC3E}">
        <p14:creationId xmlns:p14="http://schemas.microsoft.com/office/powerpoint/2010/main" val="18767632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33</a:t>
            </a:fld>
            <a:endParaRPr lang="uk-UA" dirty="0"/>
          </a:p>
        </p:txBody>
      </p:sp>
    </p:spTree>
    <p:extLst>
      <p:ext uri="{BB962C8B-B14F-4D97-AF65-F5344CB8AC3E}">
        <p14:creationId xmlns:p14="http://schemas.microsoft.com/office/powerpoint/2010/main" val="5194801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34</a:t>
            </a:fld>
            <a:endParaRPr lang="uk-UA" dirty="0"/>
          </a:p>
        </p:txBody>
      </p:sp>
    </p:spTree>
    <p:extLst>
      <p:ext uri="{BB962C8B-B14F-4D97-AF65-F5344CB8AC3E}">
        <p14:creationId xmlns:p14="http://schemas.microsoft.com/office/powerpoint/2010/main" val="13817047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35</a:t>
            </a:fld>
            <a:endParaRPr lang="uk-UA" dirty="0"/>
          </a:p>
        </p:txBody>
      </p:sp>
    </p:spTree>
    <p:extLst>
      <p:ext uri="{BB962C8B-B14F-4D97-AF65-F5344CB8AC3E}">
        <p14:creationId xmlns:p14="http://schemas.microsoft.com/office/powerpoint/2010/main" val="1570755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36</a:t>
            </a:fld>
            <a:endParaRPr lang="uk-UA" dirty="0"/>
          </a:p>
        </p:txBody>
      </p:sp>
    </p:spTree>
    <p:extLst>
      <p:ext uri="{BB962C8B-B14F-4D97-AF65-F5344CB8AC3E}">
        <p14:creationId xmlns:p14="http://schemas.microsoft.com/office/powerpoint/2010/main" val="6747958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37</a:t>
            </a:fld>
            <a:endParaRPr lang="uk-UA" dirty="0"/>
          </a:p>
        </p:txBody>
      </p:sp>
    </p:spTree>
    <p:extLst>
      <p:ext uri="{BB962C8B-B14F-4D97-AF65-F5344CB8AC3E}">
        <p14:creationId xmlns:p14="http://schemas.microsoft.com/office/powerpoint/2010/main" val="432206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38</a:t>
            </a:fld>
            <a:endParaRPr lang="uk-UA" dirty="0"/>
          </a:p>
        </p:txBody>
      </p:sp>
    </p:spTree>
    <p:extLst>
      <p:ext uri="{BB962C8B-B14F-4D97-AF65-F5344CB8AC3E}">
        <p14:creationId xmlns:p14="http://schemas.microsoft.com/office/powerpoint/2010/main" val="13122287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39</a:t>
            </a:fld>
            <a:endParaRPr lang="uk-UA" dirty="0"/>
          </a:p>
        </p:txBody>
      </p:sp>
    </p:spTree>
    <p:extLst>
      <p:ext uri="{BB962C8B-B14F-4D97-AF65-F5344CB8AC3E}">
        <p14:creationId xmlns:p14="http://schemas.microsoft.com/office/powerpoint/2010/main" val="2119483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4</a:t>
            </a:fld>
            <a:endParaRPr lang="en-US" dirty="0"/>
          </a:p>
        </p:txBody>
      </p:sp>
    </p:spTree>
    <p:extLst>
      <p:ext uri="{BB962C8B-B14F-4D97-AF65-F5344CB8AC3E}">
        <p14:creationId xmlns:p14="http://schemas.microsoft.com/office/powerpoint/2010/main" val="29947163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40</a:t>
            </a:fld>
            <a:endParaRPr lang="uk-UA" dirty="0"/>
          </a:p>
        </p:txBody>
      </p:sp>
    </p:spTree>
    <p:extLst>
      <p:ext uri="{BB962C8B-B14F-4D97-AF65-F5344CB8AC3E}">
        <p14:creationId xmlns:p14="http://schemas.microsoft.com/office/powerpoint/2010/main" val="18562679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41</a:t>
            </a:fld>
            <a:endParaRPr lang="uk-UA" dirty="0"/>
          </a:p>
        </p:txBody>
      </p:sp>
    </p:spTree>
    <p:extLst>
      <p:ext uri="{BB962C8B-B14F-4D97-AF65-F5344CB8AC3E}">
        <p14:creationId xmlns:p14="http://schemas.microsoft.com/office/powerpoint/2010/main" val="773029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42</a:t>
            </a:fld>
            <a:endParaRPr lang="uk-UA" dirty="0"/>
          </a:p>
        </p:txBody>
      </p:sp>
    </p:spTree>
    <p:extLst>
      <p:ext uri="{BB962C8B-B14F-4D97-AF65-F5344CB8AC3E}">
        <p14:creationId xmlns:p14="http://schemas.microsoft.com/office/powerpoint/2010/main" val="18010503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43</a:t>
            </a:fld>
            <a:endParaRPr lang="uk-UA" dirty="0"/>
          </a:p>
        </p:txBody>
      </p:sp>
    </p:spTree>
    <p:extLst>
      <p:ext uri="{BB962C8B-B14F-4D97-AF65-F5344CB8AC3E}">
        <p14:creationId xmlns:p14="http://schemas.microsoft.com/office/powerpoint/2010/main" val="1470589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44</a:t>
            </a:fld>
            <a:endParaRPr lang="uk-UA" dirty="0"/>
          </a:p>
        </p:txBody>
      </p:sp>
    </p:spTree>
    <p:extLst>
      <p:ext uri="{BB962C8B-B14F-4D97-AF65-F5344CB8AC3E}">
        <p14:creationId xmlns:p14="http://schemas.microsoft.com/office/powerpoint/2010/main" val="8053911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45</a:t>
            </a:fld>
            <a:endParaRPr lang="uk-UA" dirty="0"/>
          </a:p>
        </p:txBody>
      </p:sp>
    </p:spTree>
    <p:extLst>
      <p:ext uri="{BB962C8B-B14F-4D97-AF65-F5344CB8AC3E}">
        <p14:creationId xmlns:p14="http://schemas.microsoft.com/office/powerpoint/2010/main" val="6189587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46</a:t>
            </a:fld>
            <a:endParaRPr lang="uk-UA" dirty="0"/>
          </a:p>
        </p:txBody>
      </p:sp>
    </p:spTree>
    <p:extLst>
      <p:ext uri="{BB962C8B-B14F-4D97-AF65-F5344CB8AC3E}">
        <p14:creationId xmlns:p14="http://schemas.microsoft.com/office/powerpoint/2010/main" val="4285722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a:t>
            </a:r>
            <a:r>
              <a:rPr lang="en-US" baseline="0" dirty="0" smtClean="0"/>
              <a:t> is a </a:t>
            </a:r>
            <a:r>
              <a:rPr lang="en-US" b="1" baseline="0" dirty="0" smtClean="0"/>
              <a:t>Safe Harbor Front </a:t>
            </a:r>
            <a:r>
              <a:rPr lang="en-US" baseline="0" dirty="0" smtClean="0"/>
              <a:t>slide, one of two Safe Harbor Statement slides included in this template. </a:t>
            </a:r>
          </a:p>
          <a:p>
            <a:endParaRPr lang="en-US" baseline="0" dirty="0" smtClean="0"/>
          </a:p>
          <a:p>
            <a:r>
              <a:rPr lang="en-US" dirty="0" smtClean="0"/>
              <a:t>One of the Safe Harbor slides must be used if your presentation covers material affected by Oracle’s Revenue Recognition Policy </a:t>
            </a:r>
          </a:p>
          <a:p>
            <a:endParaRPr lang="en-US" dirty="0" smtClean="0"/>
          </a:p>
          <a:p>
            <a:r>
              <a:rPr lang="en-US" dirty="0" smtClean="0"/>
              <a:t>To learn more about this policy, e-mail: </a:t>
            </a:r>
            <a:r>
              <a:rPr lang="en-US" dirty="0" smtClean="0">
                <a:hlinkClick r:id="rId3"/>
              </a:rPr>
              <a:t>Revrec-americasiebc_us@oracle.com </a:t>
            </a:r>
            <a:endParaRPr lang="en-US" dirty="0" smtClean="0"/>
          </a:p>
          <a:p>
            <a:endParaRPr lang="en-US" dirty="0" smtClean="0"/>
          </a:p>
          <a:p>
            <a:r>
              <a:rPr lang="en-US" sz="1100" kern="1200" dirty="0" smtClean="0">
                <a:latin typeface="+mn-lt"/>
                <a:ea typeface="+mn-ea"/>
                <a:cs typeface="+mn-cs"/>
              </a:rPr>
              <a:t>For internal communication, Safe Harbor Statements are not required. However, there is an applicable disclaimer (Exhibit E) that should be used, found in the Oracle Revenue Recognition Policy for Future Product Communications. Copy and paste this link into a web browser, to find out more information.  </a:t>
            </a:r>
          </a:p>
          <a:p>
            <a:r>
              <a:rPr lang="en-US" u="sng" dirty="0" smtClean="0">
                <a:hlinkClick r:id="rId4"/>
              </a:rPr>
              <a:t>http</a:t>
            </a:r>
            <a:r>
              <a:rPr lang="en-US" u="sng" dirty="0">
                <a:hlinkClick r:id="rId4"/>
              </a:rPr>
              <a:t>://</a:t>
            </a:r>
            <a:r>
              <a:rPr lang="en-US" u="sng" dirty="0" smtClean="0">
                <a:hlinkClick r:id="rId4"/>
              </a:rPr>
              <a:t>my.oracle.com/site/fin/gfo/GlobalProcesses/RevRec/Policies/cnt2321729.pdf</a:t>
            </a:r>
            <a:endParaRPr lang="en-US" u="sng" dirty="0" smtClean="0"/>
          </a:p>
          <a:p>
            <a:endParaRPr lang="en-US" sz="1100" u="sng" kern="1200" dirty="0" smtClean="0">
              <a:latin typeface="+mn-lt"/>
              <a:ea typeface="+mn-ea"/>
              <a:cs typeface="+mn-cs"/>
            </a:endParaRPr>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dirty="0" smtClean="0"/>
              <a:t>For all external communications such as press release, roadmaps, PowerPoint presentations, Safe Harbor Statements are required. You can refer to the link mentioned above to find out additional information/disclaimers required depending on your audience.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47</a:t>
            </a:fld>
            <a:endParaRPr lang="en-US" dirty="0"/>
          </a:p>
        </p:txBody>
      </p:sp>
    </p:spTree>
    <p:extLst>
      <p:ext uri="{BB962C8B-B14F-4D97-AF65-F5344CB8AC3E}">
        <p14:creationId xmlns:p14="http://schemas.microsoft.com/office/powerpoint/2010/main" val="479956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48</a:t>
            </a:fld>
            <a:endParaRPr lang="en-US" dirty="0"/>
          </a:p>
        </p:txBody>
      </p:sp>
    </p:spTree>
    <p:extLst>
      <p:ext uri="{BB962C8B-B14F-4D97-AF65-F5344CB8AC3E}">
        <p14:creationId xmlns:p14="http://schemas.microsoft.com/office/powerpoint/2010/main" val="3991295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49</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smtClean="0"/>
              <a:t>This is a </a:t>
            </a:r>
            <a:r>
              <a:rPr lang="en-US" b="1" dirty="0" smtClean="0"/>
              <a:t>Section Header with Picture </a:t>
            </a:r>
            <a:r>
              <a:rPr lang="en-US" b="0" dirty="0" smtClean="0"/>
              <a:t>slide</a:t>
            </a:r>
            <a:r>
              <a:rPr lang="en-US" b="1" dirty="0" smtClean="0"/>
              <a:t> </a:t>
            </a:r>
            <a:r>
              <a:rPr lang="en-US" baseline="0" dirty="0" smtClean="0"/>
              <a:t>ideal for including a picture with a brief title and optional subtitle. </a:t>
            </a:r>
            <a:r>
              <a:rPr lang="en-US" dirty="0" smtClean="0"/>
              <a:t>This slide can also be used as a </a:t>
            </a:r>
            <a:r>
              <a:rPr lang="en-US" b="1" dirty="0" smtClean="0"/>
              <a:t>Q and A slide</a:t>
            </a:r>
            <a:r>
              <a:rPr lang="en-US" dirty="0" smtClean="0"/>
              <a:t>.</a:t>
            </a:r>
            <a:endParaRPr lang="en-US" baseline="0" dirty="0" smtClean="0"/>
          </a:p>
          <a:p>
            <a:endParaRPr lang="en-US" baseline="0" dirty="0" smtClean="0"/>
          </a:p>
          <a:p>
            <a:r>
              <a:rPr lang="en-US" baseline="0" dirty="0" smtClean="0"/>
              <a:t>To customize this slide with your own picture:</a:t>
            </a:r>
          </a:p>
          <a:p>
            <a:endParaRPr lang="en-US" baseline="0" dirty="0" smtClean="0"/>
          </a:p>
          <a:p>
            <a:pPr marL="0" indent="0">
              <a:buNone/>
            </a:pPr>
            <a:r>
              <a:rPr lang="en-US" b="1" baseline="0" dirty="0" smtClean="0"/>
              <a:t>Right-click</a:t>
            </a:r>
            <a:r>
              <a:rPr lang="en-US" baseline="0" dirty="0" smtClean="0"/>
              <a:t> the slide area and choose </a:t>
            </a:r>
            <a:r>
              <a:rPr lang="en-US" b="1" baseline="0" dirty="0" smtClean="0"/>
              <a:t>Format Background </a:t>
            </a:r>
            <a:r>
              <a:rPr lang="en-US" baseline="0" dirty="0" smtClean="0"/>
              <a:t>from the pop-up menu. From the </a:t>
            </a:r>
            <a:r>
              <a:rPr lang="en-US" b="1" baseline="0" dirty="0" smtClean="0"/>
              <a:t>Fill</a:t>
            </a:r>
            <a:r>
              <a:rPr lang="en-US" baseline="0" dirty="0" smtClean="0"/>
              <a:t> menu, click </a:t>
            </a:r>
            <a:r>
              <a:rPr lang="en-US" b="1" baseline="0" dirty="0" smtClean="0"/>
              <a:t>Picture</a:t>
            </a:r>
            <a:r>
              <a:rPr lang="en-US" baseline="0" dirty="0" smtClean="0"/>
              <a:t> </a:t>
            </a:r>
            <a:r>
              <a:rPr lang="en-US" b="1" baseline="0" dirty="0" smtClean="0"/>
              <a:t>and texture fill</a:t>
            </a:r>
            <a:r>
              <a:rPr lang="en-US" baseline="0" dirty="0" smtClean="0"/>
              <a:t>. Under </a:t>
            </a:r>
            <a:r>
              <a:rPr lang="en-US" b="1" baseline="0" dirty="0" smtClean="0"/>
              <a:t>Insert from: </a:t>
            </a:r>
            <a:r>
              <a:rPr lang="en-US" baseline="0" dirty="0" smtClean="0"/>
              <a:t>click </a:t>
            </a:r>
            <a:r>
              <a:rPr lang="en-US" b="1" baseline="0" dirty="0" smtClean="0"/>
              <a:t>File</a:t>
            </a:r>
            <a:r>
              <a:rPr lang="en-US" baseline="0" dirty="0" smtClean="0"/>
              <a:t>. Locate your new picture and click </a:t>
            </a:r>
            <a:r>
              <a:rPr lang="en-US" b="1" baseline="0" dirty="0" smtClean="0"/>
              <a:t>Insert</a:t>
            </a:r>
            <a:r>
              <a:rPr lang="en-US" baseline="0" dirty="0" smtClean="0"/>
              <a:t>.</a:t>
            </a:r>
          </a:p>
          <a:p>
            <a:pPr marL="0" indent="0">
              <a:buNone/>
            </a:pPr>
            <a:endParaRPr lang="en-US" baseline="0" dirty="0" smtClean="0"/>
          </a:p>
          <a:p>
            <a:pPr marL="0" indent="0">
              <a:buNone/>
            </a:pPr>
            <a:endParaRPr lang="en-US" baseline="0" dirty="0" smtClean="0"/>
          </a:p>
          <a:p>
            <a:pPr marL="0" indent="0">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 </a:t>
            </a:r>
            <a:r>
              <a:rPr lang="en-US" sz="1100" b="0" kern="1200" dirty="0" smtClean="0">
                <a:latin typeface="+mn-lt"/>
                <a:ea typeface="+mn-ea"/>
                <a:cs typeface="+mn-cs"/>
              </a:rPr>
              <a:t>from Another Presentation on </a:t>
            </a:r>
            <a:r>
              <a:rPr lang="en-US" sz="1100" b="1" kern="1200" dirty="0" smtClean="0">
                <a:latin typeface="+mn-lt"/>
                <a:ea typeface="+mn-ea"/>
                <a:cs typeface="+mn-cs"/>
              </a:rPr>
              <a:t>PC</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Reuse Slides</a:t>
            </a:r>
            <a:r>
              <a:rPr lang="en-US" sz="1100" b="0" kern="1200" dirty="0" smtClean="0">
                <a:latin typeface="+mn-lt"/>
                <a:ea typeface="+mn-ea"/>
                <a:cs typeface="+mn-cs"/>
              </a:rPr>
              <a:t>.</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Browse</a:t>
            </a:r>
            <a:r>
              <a:rPr lang="en-US" sz="1100" b="0" kern="1200" dirty="0" smtClean="0">
                <a:latin typeface="+mn-lt"/>
                <a:ea typeface="+mn-ea"/>
                <a:cs typeface="+mn-cs"/>
              </a:rPr>
              <a:t> in the </a:t>
            </a:r>
            <a:r>
              <a:rPr lang="en-US" sz="1100" b="1" kern="1200" dirty="0" smtClean="0">
                <a:latin typeface="+mn-lt"/>
                <a:ea typeface="+mn-ea"/>
                <a:cs typeface="+mn-cs"/>
              </a:rPr>
              <a:t>Reuse Slides </a:t>
            </a:r>
            <a:r>
              <a:rPr lang="en-US" sz="1100" b="0" kern="1200" dirty="0" smtClean="0">
                <a:latin typeface="+mn-lt"/>
                <a:ea typeface="+mn-ea"/>
                <a:cs typeface="+mn-cs"/>
              </a:rPr>
              <a:t>panel and select </a:t>
            </a:r>
            <a:r>
              <a:rPr lang="en-US" sz="1100" b="1" kern="1200" dirty="0" smtClean="0">
                <a:latin typeface="+mn-lt"/>
                <a:ea typeface="+mn-ea"/>
                <a:cs typeface="+mn-cs"/>
              </a:rPr>
              <a:t>Browse Files</a:t>
            </a:r>
            <a:r>
              <a:rPr lang="en-US" sz="1100" b="0" kern="1200" dirty="0" smtClean="0">
                <a:latin typeface="+mn-lt"/>
                <a:ea typeface="+mn-ea"/>
                <a:cs typeface="+mn-cs"/>
              </a:rPr>
              <a:t>. Double-click the PowerPoint presentation that contains the background you wish to copy.</a:t>
            </a:r>
          </a:p>
          <a:p>
            <a:pPr marL="228600" indent="-228600">
              <a:buFont typeface="+mj-lt"/>
              <a:buAutoNum type="arabicPeriod"/>
            </a:pPr>
            <a:r>
              <a:rPr lang="en-US" sz="1100" b="0" kern="1200" dirty="0" smtClean="0">
                <a:latin typeface="+mn-lt"/>
                <a:ea typeface="+mn-ea"/>
                <a:cs typeface="+mn-cs"/>
              </a:rPr>
              <a:t>Check</a:t>
            </a:r>
            <a:r>
              <a:rPr lang="en-US" sz="1100" b="0" kern="1200" baseline="0" dirty="0" smtClean="0">
                <a:latin typeface="+mn-lt"/>
                <a:ea typeface="+mn-ea"/>
                <a:cs typeface="+mn-cs"/>
              </a:rPr>
              <a:t> </a:t>
            </a:r>
            <a:r>
              <a:rPr lang="en-US" sz="1100" b="1" kern="1200" dirty="0" smtClean="0">
                <a:latin typeface="+mn-lt"/>
                <a:ea typeface="+mn-ea"/>
                <a:cs typeface="+mn-cs"/>
              </a:rPr>
              <a:t>Keep Source Formatting</a:t>
            </a:r>
            <a:r>
              <a:rPr lang="en-US" sz="1100" b="0" kern="1200" dirty="0" smtClean="0">
                <a:latin typeface="+mn-lt"/>
                <a:ea typeface="+mn-ea"/>
                <a:cs typeface="+mn-cs"/>
              </a:rPr>
              <a:t> and click the slide that contains the background you want.</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Right-click</a:t>
            </a:r>
            <a:r>
              <a:rPr lang="en-US" sz="1100" b="0" kern="1200" dirty="0" smtClean="0">
                <a:latin typeface="+mn-lt"/>
                <a:ea typeface="+mn-ea"/>
                <a:cs typeface="+mn-cs"/>
              </a:rPr>
              <a:t> any selected slide, point to </a:t>
            </a:r>
            <a:r>
              <a:rPr lang="en-US" sz="1100" b="1" kern="1200" dirty="0" smtClean="0">
                <a:latin typeface="+mn-lt"/>
                <a:ea typeface="+mn-ea"/>
                <a:cs typeface="+mn-cs"/>
              </a:rPr>
              <a:t>Layout</a:t>
            </a:r>
            <a:r>
              <a:rPr lang="en-US" sz="1100" b="0" kern="1200" dirty="0" smtClean="0">
                <a:latin typeface="+mn-lt"/>
                <a:ea typeface="+mn-ea"/>
                <a:cs typeface="+mn-cs"/>
              </a:rPr>
              <a:t>, and click the slide containing the desired layout from the layout gallery. </a:t>
            </a:r>
          </a:p>
          <a:p>
            <a:pPr marL="228600" indent="-228600">
              <a:buFont typeface="+mj-lt"/>
              <a:buAutoNum type="arabicPeriod"/>
            </a:pPr>
            <a:r>
              <a:rPr lang="en-US" sz="1100" b="0" kern="1200" dirty="0" smtClean="0">
                <a:latin typeface="+mn-lt"/>
                <a:ea typeface="+mn-ea"/>
                <a:cs typeface="+mn-cs"/>
              </a:rPr>
              <a:t>Delete any unwanted slides or duplicates.</a:t>
            </a:r>
          </a:p>
          <a:p>
            <a:pPr marL="228600" indent="-228600">
              <a:buFont typeface="+mj-lt"/>
              <a:buAutoNum type="arabicPeriod"/>
            </a:pPr>
            <a:endParaRPr lang="en-US" sz="1100" b="0" kern="1200" dirty="0" smtClean="0">
              <a:latin typeface="+mn-lt"/>
              <a:ea typeface="+mn-ea"/>
              <a:cs typeface="+mn-cs"/>
            </a:endParaRPr>
          </a:p>
          <a:p>
            <a:pPr marL="0" indent="0">
              <a:buFont typeface="+mj-lt"/>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a:t>
            </a:r>
            <a:r>
              <a:rPr lang="en-US" sz="1100" b="0" kern="1200" dirty="0" smtClean="0">
                <a:latin typeface="+mn-lt"/>
                <a:ea typeface="+mn-ea"/>
                <a:cs typeface="+mn-cs"/>
              </a:rPr>
              <a:t> from Another Presentation on </a:t>
            </a:r>
            <a:r>
              <a:rPr lang="en-US" sz="1100" b="1" kern="1200" dirty="0" smtClean="0">
                <a:latin typeface="+mn-lt"/>
                <a:ea typeface="+mn-ea"/>
                <a:cs typeface="+mn-cs"/>
              </a:rPr>
              <a:t>Mac</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Insert Slides from Other Presentation…</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Navigate to the PowerPoint presentation file that contains the background you wish to copy. Double-click or press </a:t>
            </a:r>
            <a:r>
              <a:rPr lang="en-US" sz="1100" b="1" kern="1200" dirty="0" smtClean="0">
                <a:latin typeface="+mn-lt"/>
                <a:ea typeface="+mn-ea"/>
                <a:cs typeface="+mn-cs"/>
              </a:rPr>
              <a:t>Insert. </a:t>
            </a:r>
            <a:r>
              <a:rPr lang="en-US" sz="1100" b="0" kern="1200" dirty="0" smtClean="0">
                <a:latin typeface="+mn-lt"/>
                <a:ea typeface="+mn-ea"/>
                <a:cs typeface="+mn-cs"/>
              </a:rPr>
              <a:t>This prompts the </a:t>
            </a:r>
            <a:r>
              <a:rPr lang="en-US" sz="1100" b="1" kern="1200" dirty="0" smtClean="0">
                <a:latin typeface="+mn-lt"/>
                <a:ea typeface="+mn-ea"/>
                <a:cs typeface="+mn-cs"/>
              </a:rPr>
              <a:t>Slide Finder</a:t>
            </a:r>
            <a:r>
              <a:rPr lang="en-US" sz="1100" b="0" kern="1200" dirty="0" smtClean="0">
                <a:latin typeface="+mn-lt"/>
                <a:ea typeface="+mn-ea"/>
                <a:cs typeface="+mn-cs"/>
              </a:rPr>
              <a:t> dialogue box.</a:t>
            </a:r>
          </a:p>
          <a:p>
            <a:pPr marL="228600" indent="-228600">
              <a:buFont typeface="+mj-lt"/>
              <a:buAutoNum type="arabicPeriod"/>
            </a:pPr>
            <a:r>
              <a:rPr lang="en-US" sz="1100" b="0" kern="1200" dirty="0" smtClean="0">
                <a:latin typeface="+mn-lt"/>
                <a:ea typeface="+mn-ea"/>
                <a:cs typeface="+mn-cs"/>
              </a:rPr>
              <a:t>Make sure </a:t>
            </a:r>
            <a:r>
              <a:rPr lang="en-US" sz="1100" b="1" kern="1200" dirty="0" smtClean="0">
                <a:latin typeface="+mn-lt"/>
                <a:ea typeface="+mn-ea"/>
                <a:cs typeface="+mn-cs"/>
              </a:rPr>
              <a:t>Keep design of original slides</a:t>
            </a:r>
            <a:r>
              <a:rPr lang="en-US" sz="1100" b="0" kern="1200" dirty="0" smtClean="0">
                <a:latin typeface="+mn-lt"/>
                <a:ea typeface="+mn-ea"/>
                <a:cs typeface="+mn-cs"/>
              </a:rPr>
              <a:t> is </a:t>
            </a:r>
            <a:r>
              <a:rPr lang="en-US" sz="1100" b="1" kern="1200" dirty="0" smtClean="0">
                <a:latin typeface="+mn-lt"/>
                <a:ea typeface="+mn-ea"/>
                <a:cs typeface="+mn-cs"/>
              </a:rPr>
              <a:t>unchecked</a:t>
            </a:r>
            <a:r>
              <a:rPr lang="en-US" sz="1100" b="0" kern="1200" dirty="0" smtClean="0">
                <a:latin typeface="+mn-lt"/>
                <a:ea typeface="+mn-ea"/>
                <a:cs typeface="+mn-cs"/>
              </a:rPr>
              <a:t> and click the slide(s) that contains the background you want. Hold Shift key to select multiple slides.</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a:t>
            </a:r>
            <a:r>
              <a:rPr lang="en-US" sz="1100" b="0" kern="1200" dirty="0" smtClean="0">
                <a:latin typeface="+mn-lt"/>
                <a:ea typeface="+mn-ea"/>
                <a:cs typeface="+mn-cs"/>
              </a:rPr>
              <a:t>Click </a:t>
            </a:r>
            <a:r>
              <a:rPr lang="en-US" sz="1100" b="1" kern="1200" dirty="0" smtClean="0">
                <a:latin typeface="+mn-lt"/>
                <a:ea typeface="+mn-ea"/>
                <a:cs typeface="+mn-cs"/>
              </a:rPr>
              <a:t>Layout</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click the slide containing the desired layout from the layout gallery. </a:t>
            </a:r>
          </a:p>
          <a:p>
            <a:pPr marL="228600" indent="-228600">
              <a:buFont typeface="+mj-lt"/>
              <a:buAutoNum type="arabicPeriod"/>
            </a:pPr>
            <a:r>
              <a:rPr lang="en-US" sz="1100" b="0" kern="1200" dirty="0" smtClean="0"/>
              <a:t>Delete any unwanted slides or duplicates.</a:t>
            </a: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t>5</a:t>
            </a:fld>
            <a:endParaRPr lang="en-US" dirty="0"/>
          </a:p>
        </p:txBody>
      </p:sp>
    </p:spTree>
    <p:extLst>
      <p:ext uri="{BB962C8B-B14F-4D97-AF65-F5344CB8AC3E}">
        <p14:creationId xmlns:p14="http://schemas.microsoft.com/office/powerpoint/2010/main" val="1673791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6</a:t>
            </a:fld>
            <a:endParaRPr lang="uk-UA" dirty="0"/>
          </a:p>
        </p:txBody>
      </p:sp>
    </p:spTree>
    <p:extLst>
      <p:ext uri="{BB962C8B-B14F-4D97-AF65-F5344CB8AC3E}">
        <p14:creationId xmlns:p14="http://schemas.microsoft.com/office/powerpoint/2010/main" val="1593053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7</a:t>
            </a:fld>
            <a:endParaRPr lang="uk-UA" dirty="0"/>
          </a:p>
        </p:txBody>
      </p:sp>
    </p:spTree>
    <p:extLst>
      <p:ext uri="{BB962C8B-B14F-4D97-AF65-F5344CB8AC3E}">
        <p14:creationId xmlns:p14="http://schemas.microsoft.com/office/powerpoint/2010/main" val="334678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smtClean="0"/>
              <a:t>This is a </a:t>
            </a:r>
            <a:r>
              <a:rPr lang="en-US" b="1" dirty="0" smtClean="0"/>
              <a:t>Section Header with Picture </a:t>
            </a:r>
            <a:r>
              <a:rPr lang="en-US" b="0" dirty="0" smtClean="0"/>
              <a:t>slide</a:t>
            </a:r>
            <a:r>
              <a:rPr lang="en-US" b="1" dirty="0" smtClean="0"/>
              <a:t> </a:t>
            </a:r>
            <a:r>
              <a:rPr lang="en-US" baseline="0" dirty="0" smtClean="0"/>
              <a:t>ideal for including a picture with a brief title and optional subtitle. </a:t>
            </a:r>
            <a:r>
              <a:rPr lang="en-US" dirty="0" smtClean="0"/>
              <a:t>This slide can also be used as a </a:t>
            </a:r>
            <a:r>
              <a:rPr lang="en-US" b="1" dirty="0" smtClean="0"/>
              <a:t>Q and A slide</a:t>
            </a:r>
            <a:r>
              <a:rPr lang="en-US" dirty="0" smtClean="0"/>
              <a:t>.</a:t>
            </a:r>
            <a:endParaRPr lang="en-US" baseline="0" dirty="0" smtClean="0"/>
          </a:p>
          <a:p>
            <a:endParaRPr lang="en-US" baseline="0" dirty="0" smtClean="0"/>
          </a:p>
          <a:p>
            <a:r>
              <a:rPr lang="en-US" baseline="0" dirty="0" smtClean="0"/>
              <a:t>To customize this slide with your own picture:</a:t>
            </a:r>
          </a:p>
          <a:p>
            <a:endParaRPr lang="en-US" baseline="0" dirty="0" smtClean="0"/>
          </a:p>
          <a:p>
            <a:pPr marL="0" indent="0">
              <a:buNone/>
            </a:pPr>
            <a:r>
              <a:rPr lang="en-US" b="1" baseline="0" dirty="0" smtClean="0"/>
              <a:t>Right-click</a:t>
            </a:r>
            <a:r>
              <a:rPr lang="en-US" baseline="0" dirty="0" smtClean="0"/>
              <a:t> the slide area and choose </a:t>
            </a:r>
            <a:r>
              <a:rPr lang="en-US" b="1" baseline="0" dirty="0" smtClean="0"/>
              <a:t>Format Background </a:t>
            </a:r>
            <a:r>
              <a:rPr lang="en-US" baseline="0" dirty="0" smtClean="0"/>
              <a:t>from the pop-up menu. From the </a:t>
            </a:r>
            <a:r>
              <a:rPr lang="en-US" b="1" baseline="0" dirty="0" smtClean="0"/>
              <a:t>Fill</a:t>
            </a:r>
            <a:r>
              <a:rPr lang="en-US" baseline="0" dirty="0" smtClean="0"/>
              <a:t> menu, click </a:t>
            </a:r>
            <a:r>
              <a:rPr lang="en-US" b="1" baseline="0" dirty="0" smtClean="0"/>
              <a:t>Picture</a:t>
            </a:r>
            <a:r>
              <a:rPr lang="en-US" baseline="0" dirty="0" smtClean="0"/>
              <a:t> </a:t>
            </a:r>
            <a:r>
              <a:rPr lang="en-US" b="1" baseline="0" dirty="0" smtClean="0"/>
              <a:t>and texture fill</a:t>
            </a:r>
            <a:r>
              <a:rPr lang="en-US" baseline="0" dirty="0" smtClean="0"/>
              <a:t>. Under </a:t>
            </a:r>
            <a:r>
              <a:rPr lang="en-US" b="1" baseline="0" dirty="0" smtClean="0"/>
              <a:t>Insert from: </a:t>
            </a:r>
            <a:r>
              <a:rPr lang="en-US" baseline="0" dirty="0" smtClean="0"/>
              <a:t>click </a:t>
            </a:r>
            <a:r>
              <a:rPr lang="en-US" b="1" baseline="0" dirty="0" smtClean="0"/>
              <a:t>File</a:t>
            </a:r>
            <a:r>
              <a:rPr lang="en-US" baseline="0" dirty="0" smtClean="0"/>
              <a:t>. Locate your new picture and click </a:t>
            </a:r>
            <a:r>
              <a:rPr lang="en-US" b="1" baseline="0" dirty="0" smtClean="0"/>
              <a:t>Insert</a:t>
            </a:r>
            <a:r>
              <a:rPr lang="en-US" baseline="0" dirty="0" smtClean="0"/>
              <a:t>.</a:t>
            </a:r>
          </a:p>
          <a:p>
            <a:pPr marL="0" indent="0">
              <a:buNone/>
            </a:pPr>
            <a:endParaRPr lang="en-US" baseline="0" dirty="0" smtClean="0"/>
          </a:p>
          <a:p>
            <a:pPr marL="0" indent="0">
              <a:buNone/>
            </a:pPr>
            <a:endParaRPr lang="en-US" baseline="0" dirty="0" smtClean="0"/>
          </a:p>
          <a:p>
            <a:pPr marL="0" indent="0">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 </a:t>
            </a:r>
            <a:r>
              <a:rPr lang="en-US" sz="1100" b="0" kern="1200" dirty="0" smtClean="0">
                <a:latin typeface="+mn-lt"/>
                <a:ea typeface="+mn-ea"/>
                <a:cs typeface="+mn-cs"/>
              </a:rPr>
              <a:t>from Another Presentation on </a:t>
            </a:r>
            <a:r>
              <a:rPr lang="en-US" sz="1100" b="1" kern="1200" dirty="0" smtClean="0">
                <a:latin typeface="+mn-lt"/>
                <a:ea typeface="+mn-ea"/>
                <a:cs typeface="+mn-cs"/>
              </a:rPr>
              <a:t>PC</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Reuse Slides</a:t>
            </a:r>
            <a:r>
              <a:rPr lang="en-US" sz="1100" b="0" kern="1200" dirty="0" smtClean="0">
                <a:latin typeface="+mn-lt"/>
                <a:ea typeface="+mn-ea"/>
                <a:cs typeface="+mn-cs"/>
              </a:rPr>
              <a:t>.</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Browse</a:t>
            </a:r>
            <a:r>
              <a:rPr lang="en-US" sz="1100" b="0" kern="1200" dirty="0" smtClean="0">
                <a:latin typeface="+mn-lt"/>
                <a:ea typeface="+mn-ea"/>
                <a:cs typeface="+mn-cs"/>
              </a:rPr>
              <a:t> in the </a:t>
            </a:r>
            <a:r>
              <a:rPr lang="en-US" sz="1100" b="1" kern="1200" dirty="0" smtClean="0">
                <a:latin typeface="+mn-lt"/>
                <a:ea typeface="+mn-ea"/>
                <a:cs typeface="+mn-cs"/>
              </a:rPr>
              <a:t>Reuse Slides </a:t>
            </a:r>
            <a:r>
              <a:rPr lang="en-US" sz="1100" b="0" kern="1200" dirty="0" smtClean="0">
                <a:latin typeface="+mn-lt"/>
                <a:ea typeface="+mn-ea"/>
                <a:cs typeface="+mn-cs"/>
              </a:rPr>
              <a:t>panel and select </a:t>
            </a:r>
            <a:r>
              <a:rPr lang="en-US" sz="1100" b="1" kern="1200" dirty="0" smtClean="0">
                <a:latin typeface="+mn-lt"/>
                <a:ea typeface="+mn-ea"/>
                <a:cs typeface="+mn-cs"/>
              </a:rPr>
              <a:t>Browse Files</a:t>
            </a:r>
            <a:r>
              <a:rPr lang="en-US" sz="1100" b="0" kern="1200" dirty="0" smtClean="0">
                <a:latin typeface="+mn-lt"/>
                <a:ea typeface="+mn-ea"/>
                <a:cs typeface="+mn-cs"/>
              </a:rPr>
              <a:t>. Double-click the PowerPoint presentation that contains the background you wish to copy.</a:t>
            </a:r>
          </a:p>
          <a:p>
            <a:pPr marL="228600" indent="-228600">
              <a:buFont typeface="+mj-lt"/>
              <a:buAutoNum type="arabicPeriod"/>
            </a:pPr>
            <a:r>
              <a:rPr lang="en-US" sz="1100" b="0" kern="1200" dirty="0" smtClean="0">
                <a:latin typeface="+mn-lt"/>
                <a:ea typeface="+mn-ea"/>
                <a:cs typeface="+mn-cs"/>
              </a:rPr>
              <a:t>Check</a:t>
            </a:r>
            <a:r>
              <a:rPr lang="en-US" sz="1100" b="0" kern="1200" baseline="0" dirty="0" smtClean="0">
                <a:latin typeface="+mn-lt"/>
                <a:ea typeface="+mn-ea"/>
                <a:cs typeface="+mn-cs"/>
              </a:rPr>
              <a:t> </a:t>
            </a:r>
            <a:r>
              <a:rPr lang="en-US" sz="1100" b="1" kern="1200" dirty="0" smtClean="0">
                <a:latin typeface="+mn-lt"/>
                <a:ea typeface="+mn-ea"/>
                <a:cs typeface="+mn-cs"/>
              </a:rPr>
              <a:t>Keep Source Formatting</a:t>
            </a:r>
            <a:r>
              <a:rPr lang="en-US" sz="1100" b="0" kern="1200" dirty="0" smtClean="0">
                <a:latin typeface="+mn-lt"/>
                <a:ea typeface="+mn-ea"/>
                <a:cs typeface="+mn-cs"/>
              </a:rPr>
              <a:t> and click the slide that contains the background you want.</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Right-click</a:t>
            </a:r>
            <a:r>
              <a:rPr lang="en-US" sz="1100" b="0" kern="1200" dirty="0" smtClean="0">
                <a:latin typeface="+mn-lt"/>
                <a:ea typeface="+mn-ea"/>
                <a:cs typeface="+mn-cs"/>
              </a:rPr>
              <a:t> any selected slide, point to </a:t>
            </a:r>
            <a:r>
              <a:rPr lang="en-US" sz="1100" b="1" kern="1200" dirty="0" smtClean="0">
                <a:latin typeface="+mn-lt"/>
                <a:ea typeface="+mn-ea"/>
                <a:cs typeface="+mn-cs"/>
              </a:rPr>
              <a:t>Layout</a:t>
            </a:r>
            <a:r>
              <a:rPr lang="en-US" sz="1100" b="0" kern="1200" dirty="0" smtClean="0">
                <a:latin typeface="+mn-lt"/>
                <a:ea typeface="+mn-ea"/>
                <a:cs typeface="+mn-cs"/>
              </a:rPr>
              <a:t>, and click the slide containing the desired layout from the layout gallery. </a:t>
            </a:r>
          </a:p>
          <a:p>
            <a:pPr marL="228600" indent="-228600">
              <a:buFont typeface="+mj-lt"/>
              <a:buAutoNum type="arabicPeriod"/>
            </a:pPr>
            <a:r>
              <a:rPr lang="en-US" sz="1100" b="0" kern="1200" dirty="0" smtClean="0">
                <a:latin typeface="+mn-lt"/>
                <a:ea typeface="+mn-ea"/>
                <a:cs typeface="+mn-cs"/>
              </a:rPr>
              <a:t>Delete any unwanted slides or duplicates.</a:t>
            </a:r>
          </a:p>
          <a:p>
            <a:pPr marL="228600" indent="-228600">
              <a:buFont typeface="+mj-lt"/>
              <a:buAutoNum type="arabicPeriod"/>
            </a:pPr>
            <a:endParaRPr lang="en-US" sz="1100" b="0" kern="1200" dirty="0" smtClean="0">
              <a:latin typeface="+mn-lt"/>
              <a:ea typeface="+mn-ea"/>
              <a:cs typeface="+mn-cs"/>
            </a:endParaRPr>
          </a:p>
          <a:p>
            <a:pPr marL="0" indent="0">
              <a:buFont typeface="+mj-lt"/>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a:t>
            </a:r>
            <a:r>
              <a:rPr lang="en-US" sz="1100" b="0" kern="1200" dirty="0" smtClean="0">
                <a:latin typeface="+mn-lt"/>
                <a:ea typeface="+mn-ea"/>
                <a:cs typeface="+mn-cs"/>
              </a:rPr>
              <a:t> from Another Presentation on </a:t>
            </a:r>
            <a:r>
              <a:rPr lang="en-US" sz="1100" b="1" kern="1200" dirty="0" smtClean="0">
                <a:latin typeface="+mn-lt"/>
                <a:ea typeface="+mn-ea"/>
                <a:cs typeface="+mn-cs"/>
              </a:rPr>
              <a:t>Mac</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Insert Slides from Other Presentation…</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Navigate to the PowerPoint presentation file that contains the background you wish to copy. Double-click or press </a:t>
            </a:r>
            <a:r>
              <a:rPr lang="en-US" sz="1100" b="1" kern="1200" dirty="0" smtClean="0">
                <a:latin typeface="+mn-lt"/>
                <a:ea typeface="+mn-ea"/>
                <a:cs typeface="+mn-cs"/>
              </a:rPr>
              <a:t>Insert. </a:t>
            </a:r>
            <a:r>
              <a:rPr lang="en-US" sz="1100" b="0" kern="1200" dirty="0" smtClean="0">
                <a:latin typeface="+mn-lt"/>
                <a:ea typeface="+mn-ea"/>
                <a:cs typeface="+mn-cs"/>
              </a:rPr>
              <a:t>This prompts the </a:t>
            </a:r>
            <a:r>
              <a:rPr lang="en-US" sz="1100" b="1" kern="1200" dirty="0" smtClean="0">
                <a:latin typeface="+mn-lt"/>
                <a:ea typeface="+mn-ea"/>
                <a:cs typeface="+mn-cs"/>
              </a:rPr>
              <a:t>Slide Finder</a:t>
            </a:r>
            <a:r>
              <a:rPr lang="en-US" sz="1100" b="0" kern="1200" dirty="0" smtClean="0">
                <a:latin typeface="+mn-lt"/>
                <a:ea typeface="+mn-ea"/>
                <a:cs typeface="+mn-cs"/>
              </a:rPr>
              <a:t> dialogue box.</a:t>
            </a:r>
          </a:p>
          <a:p>
            <a:pPr marL="228600" indent="-228600">
              <a:buFont typeface="+mj-lt"/>
              <a:buAutoNum type="arabicPeriod"/>
            </a:pPr>
            <a:r>
              <a:rPr lang="en-US" sz="1100" b="0" kern="1200" dirty="0" smtClean="0">
                <a:latin typeface="+mn-lt"/>
                <a:ea typeface="+mn-ea"/>
                <a:cs typeface="+mn-cs"/>
              </a:rPr>
              <a:t>Make sure </a:t>
            </a:r>
            <a:r>
              <a:rPr lang="en-US" sz="1100" b="1" kern="1200" dirty="0" smtClean="0">
                <a:latin typeface="+mn-lt"/>
                <a:ea typeface="+mn-ea"/>
                <a:cs typeface="+mn-cs"/>
              </a:rPr>
              <a:t>Keep design of original slides</a:t>
            </a:r>
            <a:r>
              <a:rPr lang="en-US" sz="1100" b="0" kern="1200" dirty="0" smtClean="0">
                <a:latin typeface="+mn-lt"/>
                <a:ea typeface="+mn-ea"/>
                <a:cs typeface="+mn-cs"/>
              </a:rPr>
              <a:t> is </a:t>
            </a:r>
            <a:r>
              <a:rPr lang="en-US" sz="1100" b="1" kern="1200" dirty="0" smtClean="0">
                <a:latin typeface="+mn-lt"/>
                <a:ea typeface="+mn-ea"/>
                <a:cs typeface="+mn-cs"/>
              </a:rPr>
              <a:t>unchecked</a:t>
            </a:r>
            <a:r>
              <a:rPr lang="en-US" sz="1100" b="0" kern="1200" dirty="0" smtClean="0">
                <a:latin typeface="+mn-lt"/>
                <a:ea typeface="+mn-ea"/>
                <a:cs typeface="+mn-cs"/>
              </a:rPr>
              <a:t> and click the slide(s) that contains the background you want. Hold Shift key to select multiple slides.</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a:t>
            </a:r>
            <a:r>
              <a:rPr lang="en-US" sz="1100" b="0" kern="1200" dirty="0" smtClean="0">
                <a:latin typeface="+mn-lt"/>
                <a:ea typeface="+mn-ea"/>
                <a:cs typeface="+mn-cs"/>
              </a:rPr>
              <a:t>Click </a:t>
            </a:r>
            <a:r>
              <a:rPr lang="en-US" sz="1100" b="1" kern="1200" dirty="0" smtClean="0">
                <a:latin typeface="+mn-lt"/>
                <a:ea typeface="+mn-ea"/>
                <a:cs typeface="+mn-cs"/>
              </a:rPr>
              <a:t>Layout</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click the slide containing the desired layout from the layout gallery. </a:t>
            </a:r>
          </a:p>
          <a:p>
            <a:pPr marL="228600" indent="-228600">
              <a:buFont typeface="+mj-lt"/>
              <a:buAutoNum type="arabicPeriod"/>
            </a:pPr>
            <a:r>
              <a:rPr lang="en-US" sz="1100" b="0" kern="1200" dirty="0" smtClean="0"/>
              <a:t>Delete any unwanted slides or duplicates.</a:t>
            </a: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t>8</a:t>
            </a:fld>
            <a:endParaRPr lang="en-US" dirty="0"/>
          </a:p>
        </p:txBody>
      </p:sp>
    </p:spTree>
    <p:extLst>
      <p:ext uri="{BB962C8B-B14F-4D97-AF65-F5344CB8AC3E}">
        <p14:creationId xmlns:p14="http://schemas.microsoft.com/office/powerpoint/2010/main" val="1428914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9</a:t>
            </a:fld>
            <a:endParaRPr lang="uk-UA" dirty="0"/>
          </a:p>
        </p:txBody>
      </p:sp>
    </p:spTree>
    <p:extLst>
      <p:ext uri="{BB962C8B-B14F-4D97-AF65-F5344CB8AC3E}">
        <p14:creationId xmlns:p14="http://schemas.microsoft.com/office/powerpoint/2010/main" val="1764169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5AA48509-BE30-7D4C-BE30-61081D33C8FE}" type="datetime1">
              <a:rPr lang="en-US" smtClean="0"/>
              <a:t>11/14/17</a:t>
            </a:fld>
            <a:endParaRPr/>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Confidential – Oracle Internal/Restricted/Highly Restricted</a:t>
            </a:r>
            <a:endParaRPr/>
          </a:p>
        </p:txBody>
      </p:sp>
      <p:pic>
        <p:nvPicPr>
          <p:cNvPr id="9" name="Picture 8" descr="Oracle logo in white on red staging background" title="Oracle red badge logo"/>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0" name="TextBox 9"/>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DF848E7A-6045-4940-AF28-C0215A2941C1}" type="datetime1">
              <a:rPr lang="en-US" smtClean="0"/>
              <a:t>11/14/17</a:t>
            </a:fld>
            <a:endParaRPr/>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en-US" sz="850" dirty="0" smtClean="0">
                <a:solidFill>
                  <a:srgbClr val="58595B"/>
                </a:solidFill>
              </a:rPr>
              <a:t>2017, </a:t>
            </a:r>
            <a:r>
              <a:rPr lang="en-US" sz="850" dirty="0">
                <a:solidFill>
                  <a:srgbClr val="58595B"/>
                </a:solidFill>
              </a:rPr>
              <a:t>Oracle and/or its affiliates. All rights reserved.  </a:t>
            </a:r>
            <a:r>
              <a:rPr lang="en-US" sz="850" dirty="0" smtClean="0">
                <a:solidFill>
                  <a:srgbClr val="58595B"/>
                </a:solidFill>
              </a:rPr>
              <a:t>|</a:t>
            </a:r>
            <a:endParaRPr lang="en-US" sz="850" dirty="0">
              <a:solidFill>
                <a:srgbClr val="58595B"/>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7E7740-0E94-3442-A577-21F5F2F71DAB}"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0137A81-2751-9B42-B9EC-BAC8F4D0978D}"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a:t>Click to add Name, Title, Company</a:t>
            </a:r>
          </a:p>
        </p:txBody>
      </p:sp>
      <p:sp>
        <p:nvSpPr>
          <p:cNvPr id="5" name="Date Placeholder 4"/>
          <p:cNvSpPr>
            <a:spLocks noGrp="1"/>
          </p:cNvSpPr>
          <p:nvPr>
            <p:ph type="dt" sz="half" idx="10"/>
          </p:nvPr>
        </p:nvSpPr>
        <p:spPr/>
        <p:txBody>
          <a:bodyPr/>
          <a:lstStyle/>
          <a:p>
            <a:fld id="{E4450EE6-9DA9-BB45-9FC2-B971708D7B55}"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a:t>Click to add Name, Title, Company</a:t>
            </a:r>
          </a:p>
        </p:txBody>
      </p:sp>
      <p:sp>
        <p:nvSpPr>
          <p:cNvPr id="5" name="Date Placeholder 4"/>
          <p:cNvSpPr>
            <a:spLocks noGrp="1"/>
          </p:cNvSpPr>
          <p:nvPr>
            <p:ph type="dt" sz="half" idx="10"/>
          </p:nvPr>
        </p:nvSpPr>
        <p:spPr/>
        <p:txBody>
          <a:bodyPr/>
          <a:lstStyle/>
          <a:p>
            <a:fld id="{2B585942-FEDF-E34A-8B06-6BF839D141E2}"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D4EEDF7F-37A4-1947-99E9-2F94D5B3D4EE}"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48D749EC-5545-8748-A485-03BC2403731A}"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C5FB13BA-EAD0-5E49-ABF9-4973F3C74E1D}"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516AD1E-D841-0847-986C-29444CE9443C}"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AECD58-E27F-8445-8285-87F064C704C2}"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7" name="Date Placeholder 6"/>
          <p:cNvSpPr>
            <a:spLocks noGrp="1"/>
          </p:cNvSpPr>
          <p:nvPr>
            <p:ph type="dt" sz="half" idx="10"/>
          </p:nvPr>
        </p:nvSpPr>
        <p:spPr/>
        <p:txBody>
          <a:bodyPr/>
          <a:lstStyle>
            <a:lvl1pPr>
              <a:defRPr>
                <a:solidFill>
                  <a:srgbClr val="5F5F5F"/>
                </a:solidFill>
              </a:defRPr>
            </a:lvl1pPr>
          </a:lstStyle>
          <a:p>
            <a:fld id="{E1287CE2-BC2D-6B40-AC80-C3C0447B6F98}" type="datetime1">
              <a:rPr lang="en-US" smtClean="0"/>
              <a:t>11/14/17</a:t>
            </a:fld>
            <a:endParaRPr/>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pic>
        <p:nvPicPr>
          <p:cNvPr id="10" name="Picture 9" descr="Oracle logo in white on red staging background" title="Oracle red badge logo"/>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9" name="TextBox 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5D945250-C1F1-0D49-89D3-E7243449E16A}" type="datetime1">
              <a:rPr lang="en-US" smtClean="0"/>
              <a:t>11/14/17</a:t>
            </a:fld>
            <a:endParaRPr/>
          </a:p>
        </p:txBody>
      </p:sp>
      <p:sp>
        <p:nvSpPr>
          <p:cNvPr id="8" name="Footer Placeholder 7"/>
          <p:cNvSpPr>
            <a:spLocks noGrp="1"/>
          </p:cNvSpPr>
          <p:nvPr>
            <p:ph type="ftr" sz="quarter" idx="11"/>
          </p:nvPr>
        </p:nvSpPr>
        <p:spPr/>
        <p:txBody>
          <a:bodyPr/>
          <a:lstStyle/>
          <a:p>
            <a:r>
              <a:rPr lang="en-US"/>
              <a:t>Confidential – Oracle Internal/Restricted/Highly Restricted</a:t>
            </a:r>
            <a:endParaRPr/>
          </a:p>
        </p:txBody>
      </p:sp>
      <p:sp>
        <p:nvSpPr>
          <p:cNvPr id="9" name="Slide Number Placeholder 8"/>
          <p:cNvSpPr>
            <a:spLocks noGrp="1"/>
          </p:cNvSpPr>
          <p:nvPr>
            <p:ph type="sldNum" sz="quarter" idx="12"/>
          </p:nvPr>
        </p:nvSpPr>
        <p:spPr/>
        <p:txBody>
          <a:bodyPr/>
          <a:lstStyle/>
          <a:p>
            <a:fld id="{C51EAA63-D034-42AE-91FA-B13B9518C7BE}" type="slidenum">
              <a:rPr/>
              <a:t>‹#›</a:t>
            </a:fld>
            <a:endParaRP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49EF28-5DA1-B34A-99EA-F1F67691AB65}" type="datetime1">
              <a:rPr lang="en-US" smtClean="0"/>
              <a:t>11/14/17</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1A7D638-4BC8-274B-A543-92A38EC1ED7B}" type="datetime1">
              <a:rPr lang="en-US" smtClean="0"/>
              <a:t>11/14/17</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subtitle</a:t>
            </a:r>
          </a:p>
        </p:txBody>
      </p:sp>
      <p:sp>
        <p:nvSpPr>
          <p:cNvPr id="7" name="Title 6"/>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BA6BA6-4FA4-FD4B-B67F-101E00383C9C}" type="datetime1">
              <a:rPr lang="en-US" smtClean="0"/>
              <a:t>11/14/17</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517053-7C10-3E4C-B217-A333757F9537}"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A869CE-6447-DD4E-B2BF-15842F8189A9}"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B66575-1325-7C41-A738-33DB28250FC8}"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B02076-7630-7940-9709-175BEC8F980A}"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5" name="Date Placeholder 4"/>
          <p:cNvSpPr>
            <a:spLocks noGrp="1"/>
          </p:cNvSpPr>
          <p:nvPr>
            <p:ph type="dt" sz="half" idx="10"/>
          </p:nvPr>
        </p:nvSpPr>
        <p:spPr/>
        <p:txBody>
          <a:bodyPr/>
          <a:lstStyle/>
          <a:p>
            <a:fld id="{AD986170-8930-2242-A21D-82F58B3DFADF}"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itle 3"/>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a:p>
        </p:txBody>
      </p:sp>
      <p:sp>
        <p:nvSpPr>
          <p:cNvPr id="5" name="Date Placeholder 4"/>
          <p:cNvSpPr>
            <a:spLocks noGrp="1"/>
          </p:cNvSpPr>
          <p:nvPr>
            <p:ph type="dt" sz="half" idx="10"/>
          </p:nvPr>
        </p:nvSpPr>
        <p:spPr/>
        <p:txBody>
          <a:bodyPr/>
          <a:lstStyle/>
          <a:p>
            <a:fld id="{C588FF1C-CF6C-7344-9DDA-5A829991ACC8}"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6" name="Rectangle 5" descr="Full slide 4-color photo can be inserted here" title="Title Slide with Picture"/>
          <p:cNvSpPr/>
          <p:nvPr/>
        </p:nvSpPr>
        <p:spPr bwMode="hidden">
          <a:xfrm>
            <a:off x="0" y="451"/>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Date Placeholder 2"/>
          <p:cNvSpPr>
            <a:spLocks noGrp="1"/>
          </p:cNvSpPr>
          <p:nvPr>
            <p:ph type="dt" sz="half" idx="10"/>
          </p:nvPr>
        </p:nvSpPr>
        <p:spPr/>
        <p:txBody>
          <a:bodyPr/>
          <a:lstStyle>
            <a:lvl1pPr>
              <a:defRPr>
                <a:solidFill>
                  <a:schemeClr val="tx1"/>
                </a:solidFill>
              </a:defRPr>
            </a:lvl1pPr>
          </a:lstStyle>
          <a:p>
            <a:fld id="{71DEE69E-4F7F-0B42-A15A-7389C5458232}" type="datetime1">
              <a:rPr lang="en-US" smtClean="0"/>
              <a:t>11/14/17</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601200"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814" y="3429451"/>
            <a:ext cx="96012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3"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1523219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5" name="Date Placeholder 4"/>
          <p:cNvSpPr>
            <a:spLocks noGrp="1"/>
          </p:cNvSpPr>
          <p:nvPr>
            <p:ph type="dt" sz="half" idx="10"/>
          </p:nvPr>
        </p:nvSpPr>
        <p:spPr/>
        <p:txBody>
          <a:bodyPr/>
          <a:lstStyle/>
          <a:p>
            <a:fld id="{9C5F2567-5372-A643-8253-D79FFF2D83C9}"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itle 3"/>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cstate="screen">
            <a:extLst>
              <a:ext uri="{28A0092B-C50C-407E-A947-70E740481C1C}">
                <a14:useLocalDpi xmlns:a14="http://schemas.microsoft.com/office/drawing/2010/main"/>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a:p>
        </p:txBody>
      </p:sp>
      <p:sp>
        <p:nvSpPr>
          <p:cNvPr id="5" name="Date Placeholder 4"/>
          <p:cNvSpPr>
            <a:spLocks noGrp="1"/>
          </p:cNvSpPr>
          <p:nvPr>
            <p:ph type="dt" sz="half" idx="10"/>
          </p:nvPr>
        </p:nvSpPr>
        <p:spPr/>
        <p:txBody>
          <a:bodyPr/>
          <a:lstStyle/>
          <a:p>
            <a:fld id="{A2A366E3-37B7-7742-9F84-277C84A7DBD8}"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pic>
        <p:nvPicPr>
          <p:cNvPr id="19" name="Picture 18" descr="Photos, screen captures, graphics can be inserted in a white mobile phone and tablet" title="Android Smartphone and Tablet: Vertical Layout"/>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0352FFB6-A053-D54D-B72F-76BC727181A1}" type="datetime1">
              <a:rPr lang="en-US" smtClean="0"/>
              <a:t>11/14/17</a:t>
            </a:fld>
            <a:endParaRPr/>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a:t>XX</a:t>
            </a:r>
          </a:p>
        </p:txBody>
      </p:sp>
      <p:pic>
        <p:nvPicPr>
          <p:cNvPr id="16" name="Picture 15"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en-US" sz="850" dirty="0" smtClean="0">
                <a:solidFill>
                  <a:srgbClr val="58595B"/>
                </a:solidFill>
              </a:rPr>
              <a:t>2017, </a:t>
            </a:r>
            <a:r>
              <a:rPr lang="en-US" sz="850" dirty="0">
                <a:solidFill>
                  <a:srgbClr val="58595B"/>
                </a:solidFill>
              </a:rPr>
              <a:t>Oracle and/or its affiliates. All rights reserved.  </a:t>
            </a:r>
            <a:r>
              <a:rPr lang="en-US" sz="850" dirty="0" smtClean="0">
                <a:solidFill>
                  <a:srgbClr val="58595B"/>
                </a:solidFill>
              </a:rPr>
              <a:t>|</a:t>
            </a:r>
            <a:endParaRPr lang="en-US" sz="850" dirty="0">
              <a:solidFill>
                <a:srgbClr val="58595B"/>
              </a:solidFill>
            </a:endParaRP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97885E-4766-BF4F-9AF1-4F1502FF7723}" type="datetime1">
              <a:rPr lang="en-US" smtClean="0"/>
              <a:t>11/14/17</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2ADF7C-6BE4-ED4C-948B-86AE5319FB2C}" type="datetime1">
              <a:rPr lang="en-US" smtClean="0"/>
              <a:t>11/14/17</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F5A442E1-F7D5-E24E-8898-C8BE24B822AA}" type="datetime1">
              <a:rPr lang="en-US" smtClean="0"/>
              <a:t>11/14/17</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87292C99-C47B-974D-BD7D-8834E1BA83A0}" type="datetime1">
              <a:rPr lang="en-US" smtClean="0"/>
              <a:t>11/14/17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D4EAF17A-378C-49D5-A479-C71FF9D7F1E7}" type="slidenum">
              <a:rPr/>
              <a:t>‹#›</a:t>
            </a:fld>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9BE8BF6B-A357-074B-8424-2CBAF4A63210}" type="datetime1">
              <a:rPr lang="en-US" smtClean="0"/>
              <a:t>11/14/17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ew Template_Content 2 Line Title">
    <p:spTree>
      <p:nvGrpSpPr>
        <p:cNvPr id="1" name=""/>
        <p:cNvGrpSpPr/>
        <p:nvPr/>
      </p:nvGrpSpPr>
      <p:grpSpPr>
        <a:xfrm>
          <a:off x="0" y="0"/>
          <a:ext cx="0" cy="0"/>
          <a:chOff x="0" y="0"/>
          <a:chExt cx="0" cy="0"/>
        </a:xfrm>
      </p:grpSpPr>
      <p:sp>
        <p:nvSpPr>
          <p:cNvPr id="2" name="Title 1"/>
          <p:cNvSpPr>
            <a:spLocks noGrp="1"/>
          </p:cNvSpPr>
          <p:nvPr>
            <p:ph type="title"/>
          </p:nvPr>
        </p:nvSpPr>
        <p:spPr>
          <a:xfrm>
            <a:off x="1072183" y="327385"/>
            <a:ext cx="10969924" cy="1025071"/>
          </a:xfrm>
        </p:spPr>
        <p:txBody>
          <a:bodyPr anchor="t" anchorCtr="0"/>
          <a:lstStyle/>
          <a:p>
            <a:r>
              <a:rPr lang="en-US" smtClean="0"/>
              <a:t>Click to edit Master title style</a:t>
            </a:r>
            <a:endParaRPr lang="en-US" dirty="0"/>
          </a:p>
        </p:txBody>
      </p:sp>
      <p:sp>
        <p:nvSpPr>
          <p:cNvPr id="6" name="Content Placeholder 5"/>
          <p:cNvSpPr>
            <a:spLocks noGrp="1"/>
          </p:cNvSpPr>
          <p:nvPr>
            <p:ph sz="quarter" idx="12"/>
          </p:nvPr>
        </p:nvSpPr>
        <p:spPr>
          <a:xfrm>
            <a:off x="1072183" y="2029468"/>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83" y="1372308"/>
            <a:ext cx="10969943" cy="406400"/>
          </a:xfrm>
        </p:spPr>
        <p:txBody>
          <a:bodyPr anchor="t" anchorCtr="0">
            <a:noAutofit/>
          </a:bodyPr>
          <a:lstStyle>
            <a:lvl1pPr marL="0" indent="0">
              <a:spcAft>
                <a:spcPts val="0"/>
              </a:spcAft>
              <a:buFontTx/>
              <a:buNone/>
              <a:defRPr sz="2666">
                <a:solidFill>
                  <a:schemeClr val="accent1"/>
                </a:solidFill>
              </a:defRPr>
            </a:lvl1pPr>
            <a:lvl2pPr marL="609448" indent="0">
              <a:buFontTx/>
              <a:buNone/>
              <a:defRPr/>
            </a:lvl2pPr>
            <a:lvl3pPr marL="1218895" indent="0">
              <a:buFontTx/>
              <a:buNone/>
              <a:defRPr/>
            </a:lvl3pPr>
            <a:lvl4pPr marL="1828343" indent="0">
              <a:buFontTx/>
              <a:buNone/>
              <a:defRPr/>
            </a:lvl4pPr>
            <a:lvl5pPr marL="2437790" indent="0">
              <a:buFontTx/>
              <a:buNone/>
              <a:defRPr/>
            </a:lvl5pPr>
          </a:lstStyle>
          <a:p>
            <a:pPr lvl="0"/>
            <a:r>
              <a:rPr lang="en-US" smtClean="0"/>
              <a:t>Click to edit Master text styles</a:t>
            </a:r>
          </a:p>
        </p:txBody>
      </p:sp>
    </p:spTree>
    <p:extLst>
      <p:ext uri="{BB962C8B-B14F-4D97-AF65-F5344CB8AC3E}">
        <p14:creationId xmlns:p14="http://schemas.microsoft.com/office/powerpoint/2010/main" val="44180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1FEE9A6E-2117-0A4F-AAEE-BD25ED175C40}" type="datetime1">
              <a:rPr lang="en-US" smtClean="0"/>
              <a:t>11/14/17</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144000"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814" y="3429451"/>
            <a:ext cx="91440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1" name="Rectangle 10"/>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7" name="Text Placeholder 12"/>
          <p:cNvSpPr>
            <a:spLocks noGrp="1"/>
          </p:cNvSpPr>
          <p:nvPr>
            <p:ph type="body" sz="quarter" idx="16"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3" name="TextBox 12"/>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3800271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52932" y="274658"/>
            <a:ext cx="10925298" cy="363163"/>
          </a:xfrm>
          <a:prstGeom prst="rect">
            <a:avLst/>
          </a:prstGeom>
        </p:spPr>
        <p:txBody>
          <a:bodyPr lIns="0" tIns="0" rIns="0" bIns="0" anchor="ctr"/>
          <a:lstStyle/>
          <a:p>
            <a:endParaRPr lang="en-US" sz="2177" b="0" strike="noStrike" spc="-1">
              <a:solidFill>
                <a:srgbClr val="FF6633"/>
              </a:solidFill>
              <a:uFill>
                <a:solidFill>
                  <a:srgbClr val="FFFFFF"/>
                </a:solidFill>
              </a:uFill>
              <a:latin typeface="Arial"/>
            </a:endParaRPr>
          </a:p>
        </p:txBody>
      </p:sp>
      <p:sp>
        <p:nvSpPr>
          <p:cNvPr id="87" name="PlaceHolder 2"/>
          <p:cNvSpPr>
            <a:spLocks noGrp="1"/>
          </p:cNvSpPr>
          <p:nvPr>
            <p:ph type="body"/>
          </p:nvPr>
        </p:nvSpPr>
        <p:spPr>
          <a:xfrm>
            <a:off x="609839" y="1291319"/>
            <a:ext cx="5352739" cy="4652537"/>
          </a:xfrm>
          <a:prstGeom prst="rect">
            <a:avLst/>
          </a:prstGeom>
        </p:spPr>
        <p:txBody>
          <a:bodyPr lIns="0" tIns="0" rIns="0" bIns="0"/>
          <a:lstStyle/>
          <a:p>
            <a:endParaRPr lang="en-US" sz="1397" b="0" strike="noStrike" spc="-1">
              <a:solidFill>
                <a:srgbClr val="000000"/>
              </a:solidFill>
              <a:uFill>
                <a:solidFill>
                  <a:srgbClr val="FFFFFF"/>
                </a:solidFill>
              </a:uFill>
              <a:latin typeface="Arial"/>
            </a:endParaRPr>
          </a:p>
        </p:txBody>
      </p:sp>
      <p:sp>
        <p:nvSpPr>
          <p:cNvPr id="88" name="PlaceHolder 3"/>
          <p:cNvSpPr>
            <a:spLocks noGrp="1"/>
          </p:cNvSpPr>
          <p:nvPr>
            <p:ph type="body"/>
          </p:nvPr>
        </p:nvSpPr>
        <p:spPr>
          <a:xfrm>
            <a:off x="6230715" y="1291319"/>
            <a:ext cx="5352739" cy="4652537"/>
          </a:xfrm>
          <a:prstGeom prst="rect">
            <a:avLst/>
          </a:prstGeom>
        </p:spPr>
        <p:txBody>
          <a:bodyPr lIns="0" tIns="0" rIns="0" bIns="0"/>
          <a:lstStyle/>
          <a:p>
            <a:endParaRPr lang="en-US" sz="1397"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901015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652932" y="274658"/>
            <a:ext cx="10925298" cy="363163"/>
          </a:xfrm>
          <a:prstGeom prst="rect">
            <a:avLst/>
          </a:prstGeom>
        </p:spPr>
        <p:txBody>
          <a:bodyPr lIns="0" tIns="0" rIns="0" bIns="0" anchor="ctr"/>
          <a:lstStyle/>
          <a:p>
            <a:endParaRPr lang="en-US" sz="2177" b="0" strike="noStrike" spc="-1">
              <a:solidFill>
                <a:srgbClr val="FF6633"/>
              </a:solidFill>
              <a:uFill>
                <a:solidFill>
                  <a:srgbClr val="FFFFFF"/>
                </a:solidFill>
              </a:uFill>
              <a:latin typeface="Arial"/>
            </a:endParaRPr>
          </a:p>
        </p:txBody>
      </p:sp>
    </p:spTree>
    <p:extLst>
      <p:ext uri="{BB962C8B-B14F-4D97-AF65-F5344CB8AC3E}">
        <p14:creationId xmlns:p14="http://schemas.microsoft.com/office/powerpoint/2010/main" val="910199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36532CB1-753C-EF46-A819-F81863D55B7E}" type="datetime1">
              <a:rPr lang="en-US" smtClean="0"/>
              <a:t>11/14/17</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144000"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814" y="3429451"/>
            <a:ext cx="91440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1" name="Rectangle 10"/>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6"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7" name="Text Placeholder 12"/>
          <p:cNvSpPr>
            <a:spLocks noGrp="1"/>
          </p:cNvSpPr>
          <p:nvPr>
            <p:ph type="body" sz="quarter" idx="16"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4007098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6EF994CF-4DD7-ED49-9C35-8DCAA1FEB25D}" type="datetime1">
              <a:rPr lang="en-US" smtClean="0"/>
              <a:t>11/14/17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97B481A-D015-BE48-A5B2-9ED04468D7A5}" type="datetime1">
              <a:rPr lang="en-US" smtClean="0"/>
              <a:t>11/14/17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Date Placeholder 3"/>
          <p:cNvSpPr>
            <a:spLocks noGrp="1"/>
          </p:cNvSpPr>
          <p:nvPr>
            <p:ph type="dt" sz="half" idx="10"/>
          </p:nvPr>
        </p:nvSpPr>
        <p:spPr/>
        <p:txBody>
          <a:bodyPr/>
          <a:lstStyle/>
          <a:p>
            <a:fld id="{DB164247-CA25-CC45-8583-AC91D07F9FC7}" type="datetime1">
              <a:rPr lang="en-US" smtClean="0"/>
              <a:t>11/14/17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7F9F0B-F913-6E41-94A0-6CCD12D776AE}" type="datetime1">
              <a:rPr lang="en-US" smtClean="0"/>
              <a:t>11/14/17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theme" Target="../theme/theme1.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4EE58943-46C3-1044-83A0-3D35D53A4B83}" type="datetime1">
              <a:rPr lang="en-US" smtClean="0"/>
              <a:t>11/14/17</a:t>
            </a:fld>
            <a:endParaRPr lang="en-US" dirty="0"/>
          </a:p>
        </p:txBody>
      </p:sp>
      <p:sp>
        <p:nvSpPr>
          <p:cNvPr id="5" name="Footer Placeholder 4"/>
          <p:cNvSpPr>
            <a:spLocks noGrp="1"/>
          </p:cNvSpPr>
          <p:nvPr>
            <p:ph type="ftr" sz="quarter" idx="3"/>
          </p:nvPr>
        </p:nvSpPr>
        <p:spPr>
          <a:xfrm>
            <a:off x="8621422" y="6556248"/>
            <a:ext cx="270249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pic>
        <p:nvPicPr>
          <p:cNvPr id="16" name="Picture 15" descr="Oracle logo in white on red staging background" title="Oracle red badge logo"/>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93" r:id="rId3"/>
    <p:sldLayoutId id="2147483694" r:id="rId4"/>
    <p:sldLayoutId id="2147483695"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3696" r:id="rId39"/>
    <p:sldLayoutId id="2147483697" r:id="rId40"/>
    <p:sldLayoutId id="2147483698"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5.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27.jpeg"/><Relationship Id="rId5" Type="http://schemas.openxmlformats.org/officeDocument/2006/relationships/image" Target="../media/image28.tiff"/><Relationship Id="rId6" Type="http://schemas.openxmlformats.org/officeDocument/2006/relationships/image" Target="../media/image29.jpeg"/><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3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image" Target="../media/image34.png"/><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5.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39.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40.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41.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42.tiff"/></Relationships>
</file>

<file path=ppt/slides/_rels/slide45.xml.rels><?xml version="1.0" encoding="UTF-8" standalone="yes"?>
<Relationships xmlns="http://schemas.openxmlformats.org/package/2006/relationships"><Relationship Id="rId3" Type="http://schemas.openxmlformats.org/officeDocument/2006/relationships/hyperlink" Target="http://ridingthecrest.com/" TargetMode="External"/><Relationship Id="rId4" Type="http://schemas.openxmlformats.org/officeDocument/2006/relationships/hyperlink" Target="http://battleofthesomme.info/" TargetMode="External"/><Relationship Id="rId5" Type="http://schemas.openxmlformats.org/officeDocument/2006/relationships/hyperlink" Target="https://guides.github.com/features/pages/" TargetMode="External"/><Relationship Id="rId6" Type="http://schemas.openxmlformats.org/officeDocument/2006/relationships/image" Target="../media/image43.tiff"/><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hyperlink" Target="https://education.github.com/pack" TargetMode="External"/><Relationship Id="rId4" Type="http://schemas.openxmlformats.org/officeDocument/2006/relationships/image" Target="../media/image44.png"/><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hyperlink" Target="https://academy.oracle.com/en/oa-web-overview.html" TargetMode="External"/><Relationship Id="rId4" Type="http://schemas.openxmlformats.org/officeDocument/2006/relationships/image" Target="../media/image14.jpg"/><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bit.ly/oracle_sxswedu" TargetMode="External"/><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4" y="1116289"/>
            <a:ext cx="9601200" cy="1470025"/>
          </a:xfrm>
        </p:spPr>
        <p:txBody>
          <a:bodyPr/>
          <a:lstStyle/>
          <a:p>
            <a:r>
              <a:rPr lang="en-US" dirty="0" smtClean="0"/>
              <a:t>Seminole County Teach-In 2017</a:t>
            </a:r>
            <a:endParaRPr lang="en-US" dirty="0"/>
          </a:p>
        </p:txBody>
      </p:sp>
      <p:sp>
        <p:nvSpPr>
          <p:cNvPr id="6" name="Text Placeholder 5"/>
          <p:cNvSpPr>
            <a:spLocks noGrp="1"/>
          </p:cNvSpPr>
          <p:nvPr>
            <p:ph type="body" sz="quarter" idx="14"/>
          </p:nvPr>
        </p:nvSpPr>
        <p:spPr/>
        <p:txBody>
          <a:bodyPr/>
          <a:lstStyle/>
          <a:p>
            <a:r>
              <a:rPr lang="en-US" dirty="0" smtClean="0"/>
              <a:t>Ed Burns</a:t>
            </a:r>
          </a:p>
          <a:p>
            <a:r>
              <a:rPr lang="en-US" dirty="0" smtClean="0"/>
              <a:t>Consulting Member of Technical Staff</a:t>
            </a:r>
          </a:p>
          <a:p>
            <a:r>
              <a:rPr lang="en-US" dirty="0" smtClean="0"/>
              <a:t>Java EE Standards and Cloud Technologies</a:t>
            </a:r>
          </a:p>
          <a:p>
            <a:r>
              <a:rPr lang="en-US" dirty="0" smtClean="0"/>
              <a:t>November, 2017</a:t>
            </a:r>
            <a:endParaRPr lang="en-US" dirty="0"/>
          </a:p>
        </p:txBody>
      </p:sp>
      <p:sp>
        <p:nvSpPr>
          <p:cNvPr id="3" name="Subtitle 2"/>
          <p:cNvSpPr>
            <a:spLocks noGrp="1"/>
          </p:cNvSpPr>
          <p:nvPr>
            <p:ph type="body" sz="quarter" idx="15"/>
          </p:nvPr>
        </p:nvSpPr>
        <p:spPr>
          <a:xfrm>
            <a:off x="531762" y="2662514"/>
            <a:ext cx="9601200" cy="914400"/>
          </a:xfrm>
        </p:spPr>
        <p:txBody>
          <a:bodyPr/>
          <a:lstStyle/>
          <a:p>
            <a:r>
              <a:rPr lang="en-US" dirty="0" smtClean="0"/>
              <a:t>The Importance of GitHub to Your Software Professional Career</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a:pPr/>
              <a:t>1</a:t>
            </a:fld>
            <a:endParaRPr lang="uk-UA"/>
          </a:p>
        </p:txBody>
      </p:sp>
    </p:spTree>
    <p:extLst>
      <p:ext uri="{BB962C8B-B14F-4D97-AF65-F5344CB8AC3E}">
        <p14:creationId xmlns:p14="http://schemas.microsoft.com/office/powerpoint/2010/main" val="3367760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p:cNvPicPr>
          <p:nvPr/>
        </p:nvPicPr>
        <p:blipFill>
          <a:blip r:embed="rId3">
            <a:extLst>
              <a:ext uri="{28A0092B-C50C-407E-A947-70E740481C1C}">
                <a14:useLocalDpi xmlns:a14="http://schemas.microsoft.com/office/drawing/2010/main"/>
              </a:ext>
            </a:extLst>
          </a:blip>
          <a:stretch>
            <a:fillRect/>
          </a:stretch>
        </p:blipFill>
        <p:spPr>
          <a:xfrm>
            <a:off x="63500" y="63500"/>
            <a:ext cx="12061825" cy="6731000"/>
          </a:xfrm>
          <a:prstGeom prst="rect">
            <a:avLst/>
          </a:prstGeom>
        </p:spPr>
      </p:pic>
    </p:spTree>
    <p:extLst>
      <p:ext uri="{BB962C8B-B14F-4D97-AF65-F5344CB8AC3E}">
        <p14:creationId xmlns:p14="http://schemas.microsoft.com/office/powerpoint/2010/main" val="146817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31813" y="1524001"/>
            <a:ext cx="5719085" cy="4419600"/>
          </a:xfrm>
        </p:spPr>
        <p:txBody>
          <a:bodyPr/>
          <a:lstStyle/>
          <a:p>
            <a:r>
              <a:rPr lang="en-US" sz="2400" dirty="0" smtClean="0"/>
              <a:t>Took Open Source Software to the big time, starting in 2008</a:t>
            </a:r>
          </a:p>
          <a:p>
            <a:r>
              <a:rPr lang="en-US" sz="2400" dirty="0" smtClean="0"/>
              <a:t>What is Open Source Software?</a:t>
            </a:r>
          </a:p>
          <a:p>
            <a:endParaRPr lang="en-US" sz="2400" dirty="0"/>
          </a:p>
        </p:txBody>
      </p:sp>
      <p:sp>
        <p:nvSpPr>
          <p:cNvPr id="4" name="Slide Number Placeholder 3"/>
          <p:cNvSpPr>
            <a:spLocks noGrp="1"/>
          </p:cNvSpPr>
          <p:nvPr>
            <p:ph type="sldNum" sz="quarter" idx="12"/>
          </p:nvPr>
        </p:nvSpPr>
        <p:spPr/>
        <p:txBody>
          <a:bodyPr/>
          <a:lstStyle/>
          <a:p>
            <a:fld id="{C51EAA63-D034-42AE-91FA-B13B9518C7BE}" type="slidenum">
              <a:rPr lang="uk-UA" smtClean="0"/>
              <a:t>11</a:t>
            </a:fld>
            <a:endParaRPr lang="uk-UA"/>
          </a:p>
        </p:txBody>
      </p:sp>
      <p:sp>
        <p:nvSpPr>
          <p:cNvPr id="5" name="Title 4"/>
          <p:cNvSpPr>
            <a:spLocks noGrp="1"/>
          </p:cNvSpPr>
          <p:nvPr>
            <p:ph type="title"/>
          </p:nvPr>
        </p:nvSpPr>
        <p:spPr/>
        <p:txBody>
          <a:bodyPr/>
          <a:lstStyle/>
          <a:p>
            <a:r>
              <a:rPr lang="en-US" dirty="0" smtClean="0"/>
              <a:t>Introducing GitHub</a:t>
            </a:r>
            <a:endParaRPr lang="en-US" dirty="0"/>
          </a:p>
        </p:txBody>
      </p:sp>
      <p:sp>
        <p:nvSpPr>
          <p:cNvPr id="6" name="Rectangle 5"/>
          <p:cNvSpPr/>
          <p:nvPr/>
        </p:nvSpPr>
        <p:spPr>
          <a:xfrm>
            <a:off x="11850914" y="6554462"/>
            <a:ext cx="337912" cy="369332"/>
          </a:xfrm>
          <a:prstGeom prst="rect">
            <a:avLst/>
          </a:prstGeom>
        </p:spPr>
        <p:txBody>
          <a:bodyPr wrap="square">
            <a:spAutoFit/>
          </a:bodyPr>
          <a:lstStyle/>
          <a:p>
            <a:r>
              <a:rPr lang="en-US" smtClean="0"/>
              <a:t>S</a:t>
            </a:r>
            <a:endParaRPr lang="en-US" dirty="0"/>
          </a:p>
        </p:txBody>
      </p:sp>
      <p:pic>
        <p:nvPicPr>
          <p:cNvPr id="2050" name="Picture 2" descr="ttps://i.pinimg.com/736x/fd/55/f6/fd55f6fafd8f42f17690081960005fed--the-latest-third.jpg"/>
          <p:cNvPicPr>
            <a:picLocks noGrp="1" noChangeAspect="1" noChangeArrowheads="1"/>
          </p:cNvPicPr>
          <p:nvPr>
            <p:ph sz="half" idx="2"/>
          </p:nvPr>
        </p:nvPicPr>
        <p:blipFill>
          <a:blip r:embed="rId3" cstate="screen">
            <a:extLst>
              <a:ext uri="{28A0092B-C50C-407E-A947-70E740481C1C}">
                <a14:useLocalDpi xmlns:a14="http://schemas.microsoft.com/office/drawing/2010/main"/>
              </a:ext>
            </a:extLst>
          </a:blip>
          <a:srcRect/>
          <a:stretch>
            <a:fillRect/>
          </a:stretch>
        </p:blipFill>
        <p:spPr bwMode="auto">
          <a:xfrm>
            <a:off x="6742113" y="1524000"/>
            <a:ext cx="44196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83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p:cNvPicPr>
          <p:nvPr/>
        </p:nvPicPr>
        <p:blipFill>
          <a:blip r:embed="rId3">
            <a:extLst>
              <a:ext uri="{28A0092B-C50C-407E-A947-70E740481C1C}">
                <a14:useLocalDpi xmlns:a14="http://schemas.microsoft.com/office/drawing/2010/main"/>
              </a:ext>
            </a:extLst>
          </a:blip>
          <a:stretch>
            <a:fillRect/>
          </a:stretch>
        </p:blipFill>
        <p:spPr>
          <a:xfrm>
            <a:off x="63500" y="63500"/>
            <a:ext cx="12061825" cy="6731000"/>
          </a:xfrm>
          <a:prstGeom prst="rect">
            <a:avLst/>
          </a:prstGeom>
        </p:spPr>
      </p:pic>
    </p:spTree>
    <p:extLst>
      <p:ext uri="{BB962C8B-B14F-4D97-AF65-F5344CB8AC3E}">
        <p14:creationId xmlns:p14="http://schemas.microsoft.com/office/powerpoint/2010/main" val="86029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p:cNvPicPr>
          <p:nvPr/>
        </p:nvPicPr>
        <p:blipFill>
          <a:blip r:embed="rId3">
            <a:extLst>
              <a:ext uri="{28A0092B-C50C-407E-A947-70E740481C1C}">
                <a14:useLocalDpi xmlns:a14="http://schemas.microsoft.com/office/drawing/2010/main"/>
              </a:ext>
            </a:extLst>
          </a:blip>
          <a:stretch>
            <a:fillRect/>
          </a:stretch>
        </p:blipFill>
        <p:spPr>
          <a:xfrm>
            <a:off x="63500" y="63500"/>
            <a:ext cx="12061825" cy="6731000"/>
          </a:xfrm>
          <a:prstGeom prst="rect">
            <a:avLst/>
          </a:prstGeom>
        </p:spPr>
      </p:pic>
    </p:spTree>
    <p:extLst>
      <p:ext uri="{BB962C8B-B14F-4D97-AF65-F5344CB8AC3E}">
        <p14:creationId xmlns:p14="http://schemas.microsoft.com/office/powerpoint/2010/main" val="122969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First Came Free Software</a:t>
            </a:r>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uk-UA" smtClean="0"/>
              <a:t>14</a:t>
            </a:fld>
            <a:endParaRPr lang="uk-UA"/>
          </a:p>
        </p:txBody>
      </p:sp>
      <p:pic>
        <p:nvPicPr>
          <p:cNvPr id="1026" name="Picture 2" descr="ttp://www.azquotes.com/picture-quotes/quote-free-software-is-a-matter-of-liberty-not-price-to-understan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72125" y="1524001"/>
            <a:ext cx="8531245" cy="4014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482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Then Came Open Source Software</a:t>
            </a:r>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uk-UA" smtClean="0"/>
              <a:t>15</a:t>
            </a:fld>
            <a:endParaRPr lang="uk-UA"/>
          </a:p>
        </p:txBody>
      </p:sp>
      <p:pic>
        <p:nvPicPr>
          <p:cNvPr id="2052" name="Picture 4" descr="ttps://www.servercake.blog/wp-content/uploads/2017/06/Open-Source-Initiative-1024x768.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1812" y="1469037"/>
            <a:ext cx="5931702" cy="445207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ge result for apache software foundat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06126" y="1469037"/>
            <a:ext cx="4086225" cy="16668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age result for redhat"/>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906126" y="3247101"/>
            <a:ext cx="4211053" cy="135744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ge result for linux foundation"/>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906126" y="4196092"/>
            <a:ext cx="3810000" cy="233362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mage result for eclipse foundation"/>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036217" y="378670"/>
            <a:ext cx="3826042" cy="89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69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the Difference?</a:t>
            </a:r>
            <a:endParaRPr lang="en-US" dirty="0"/>
          </a:p>
        </p:txBody>
      </p:sp>
      <p:sp>
        <p:nvSpPr>
          <p:cNvPr id="4" name="Content Placeholder 3"/>
          <p:cNvSpPr>
            <a:spLocks noGrp="1"/>
          </p:cNvSpPr>
          <p:nvPr>
            <p:ph idx="1"/>
          </p:nvPr>
        </p:nvSpPr>
        <p:spPr/>
        <p:txBody>
          <a:bodyPr/>
          <a:lstStyle/>
          <a:p>
            <a:r>
              <a:rPr lang="en-US" dirty="0" smtClean="0"/>
              <a:t>The difference is a matter of liberty and legality</a:t>
            </a:r>
          </a:p>
          <a:p>
            <a:r>
              <a:rPr lang="en-US" dirty="0" smtClean="0"/>
              <a:t>Both give everyone access to the source code</a:t>
            </a:r>
            <a:endParaRPr lang="en-US" dirty="0"/>
          </a:p>
          <a:p>
            <a:r>
              <a:rPr lang="en-US" dirty="0" smtClean="0"/>
              <a:t>Free Software </a:t>
            </a:r>
          </a:p>
          <a:p>
            <a:pPr lvl="1"/>
            <a:r>
              <a:rPr lang="en-US" dirty="0" smtClean="0"/>
              <a:t>grants everyone the right to freely modify, enhance, and the </a:t>
            </a:r>
            <a:r>
              <a:rPr lang="en-US" b="1" dirty="0" smtClean="0"/>
              <a:t>obligation</a:t>
            </a:r>
            <a:r>
              <a:rPr lang="en-US" dirty="0" smtClean="0"/>
              <a:t> to share those enhancements with everyone</a:t>
            </a:r>
          </a:p>
          <a:p>
            <a:r>
              <a:rPr lang="en-US" dirty="0" smtClean="0"/>
              <a:t>Open Source Software </a:t>
            </a:r>
          </a:p>
          <a:p>
            <a:pPr lvl="1"/>
            <a:r>
              <a:rPr lang="en-US" dirty="0" smtClean="0"/>
              <a:t>does not require any sort of legal freedom</a:t>
            </a:r>
          </a:p>
          <a:p>
            <a:pPr lvl="2"/>
            <a:r>
              <a:rPr lang="en-US" dirty="0" smtClean="0"/>
              <a:t>Yes, you can see the source code</a:t>
            </a:r>
          </a:p>
          <a:p>
            <a:pPr lvl="2"/>
            <a:r>
              <a:rPr lang="en-US" dirty="0" smtClean="0"/>
              <a:t>But you may not be able to do anything with it</a:t>
            </a:r>
          </a:p>
          <a:p>
            <a:r>
              <a:rPr lang="en-US" dirty="0" smtClean="0"/>
              <a:t>Open Source Software can also be Free Software, but the converse is usually not true</a:t>
            </a:r>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uk-UA" smtClean="0"/>
              <a:t>16</a:t>
            </a:fld>
            <a:endParaRPr lang="uk-UA"/>
          </a:p>
        </p:txBody>
      </p:sp>
    </p:spTree>
    <p:extLst>
      <p:ext uri="{BB962C8B-B14F-4D97-AF65-F5344CB8AC3E}">
        <p14:creationId xmlns:p14="http://schemas.microsoft.com/office/powerpoint/2010/main" val="10539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Life Before Open Source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919413" y="1949450"/>
            <a:ext cx="6350000" cy="3568700"/>
          </a:xfrm>
        </p:spPr>
      </p:pic>
      <p:sp>
        <p:nvSpPr>
          <p:cNvPr id="4" name="Slide Number Placeholder 3"/>
          <p:cNvSpPr>
            <a:spLocks noGrp="1"/>
          </p:cNvSpPr>
          <p:nvPr>
            <p:ph type="sldNum" sz="quarter" idx="12"/>
          </p:nvPr>
        </p:nvSpPr>
        <p:spPr/>
        <p:txBody>
          <a:bodyPr/>
          <a:lstStyle/>
          <a:p>
            <a:fld id="{C51EAA63-D034-42AE-91FA-B13B9518C7BE}" type="slidenum">
              <a:rPr lang="uk-UA" smtClean="0"/>
              <a:t>17</a:t>
            </a:fld>
            <a:endParaRPr lang="uk-UA"/>
          </a:p>
        </p:txBody>
      </p:sp>
    </p:spTree>
    <p:extLst>
      <p:ext uri="{BB962C8B-B14F-4D97-AF65-F5344CB8AC3E}">
        <p14:creationId xmlns:p14="http://schemas.microsoft.com/office/powerpoint/2010/main" val="32739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tps://images-na.ssl-images-amazon.com/images/M/MV5BMjEyNDc2MDMyNV5BMl5BanBnXkFtZTcwNDU0MTUzNA@@._V1_SY1"/>
          <p:cNvPicPr>
            <a:picLocks noGrp="1" noChangeAspect="1" noChangeArrowheads="1"/>
          </p:cNvPicPr>
          <p:nvPr>
            <p:ph sz="half" idx="1"/>
          </p:nvPr>
        </p:nvPicPr>
        <p:blipFill>
          <a:blip r:embed="rId3" cstate="screen">
            <a:extLst>
              <a:ext uri="{28A0092B-C50C-407E-A947-70E740481C1C}">
                <a14:useLocalDpi xmlns:a14="http://schemas.microsoft.com/office/drawing/2010/main"/>
              </a:ext>
            </a:extLst>
          </a:blip>
          <a:stretch>
            <a:fillRect/>
          </a:stretch>
        </p:blipFill>
        <p:spPr bwMode="auto">
          <a:xfrm>
            <a:off x="531813" y="1580058"/>
            <a:ext cx="5410200" cy="430748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p:cNvSpPr>
            <a:spLocks noGrp="1"/>
          </p:cNvSpPr>
          <p:nvPr>
            <p:ph sz="half" idx="2"/>
          </p:nvPr>
        </p:nvSpPr>
        <p:spPr/>
        <p:txBody>
          <a:bodyPr/>
          <a:lstStyle/>
          <a:p>
            <a:r>
              <a:rPr lang="en-US" dirty="0"/>
              <a:t>Your portfolio is out there for all to see</a:t>
            </a:r>
          </a:p>
          <a:p>
            <a:r>
              <a:rPr lang="en-US" dirty="0"/>
              <a:t>You can take your code with you to your next job, if you want</a:t>
            </a:r>
          </a:p>
          <a:p>
            <a:r>
              <a:rPr lang="en-US" dirty="0"/>
              <a:t>You can build a name for yourself outside of your company</a:t>
            </a:r>
          </a:p>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18</a:t>
            </a:fld>
            <a:endParaRPr lang="uk-UA"/>
          </a:p>
        </p:txBody>
      </p:sp>
      <p:sp>
        <p:nvSpPr>
          <p:cNvPr id="2" name="Title 1"/>
          <p:cNvSpPr>
            <a:spLocks noGrp="1"/>
          </p:cNvSpPr>
          <p:nvPr>
            <p:ph type="title"/>
          </p:nvPr>
        </p:nvSpPr>
        <p:spPr/>
        <p:txBody>
          <a:bodyPr/>
          <a:lstStyle/>
          <a:p>
            <a:r>
              <a:rPr lang="en-US" dirty="0" smtClean="0"/>
              <a:t>Life After Open Source</a:t>
            </a:r>
            <a:endParaRPr lang="en-US" dirty="0"/>
          </a:p>
        </p:txBody>
      </p:sp>
    </p:spTree>
    <p:extLst>
      <p:ext uri="{BB962C8B-B14F-4D97-AF65-F5344CB8AC3E}">
        <p14:creationId xmlns:p14="http://schemas.microsoft.com/office/powerpoint/2010/main" val="164167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uk-UA" smtClean="0"/>
              <a:t>19</a:t>
            </a:fld>
            <a:endParaRPr lang="uk-UA"/>
          </a:p>
        </p:txBody>
      </p:sp>
      <p:sp>
        <p:nvSpPr>
          <p:cNvPr id="5" name="Title 4"/>
          <p:cNvSpPr>
            <a:spLocks noGrp="1"/>
          </p:cNvSpPr>
          <p:nvPr>
            <p:ph type="title"/>
          </p:nvPr>
        </p:nvSpPr>
        <p:spPr/>
        <p:txBody>
          <a:bodyPr/>
          <a:lstStyle/>
          <a:p>
            <a:r>
              <a:rPr lang="en-US" dirty="0" smtClean="0"/>
              <a:t>Back To GitHub</a:t>
            </a:r>
            <a:endParaRPr lang="en-US" dirty="0"/>
          </a:p>
        </p:txBody>
      </p:sp>
      <p:sp>
        <p:nvSpPr>
          <p:cNvPr id="6" name="Rectangle 5"/>
          <p:cNvSpPr/>
          <p:nvPr/>
        </p:nvSpPr>
        <p:spPr>
          <a:xfrm>
            <a:off x="11850914" y="6554462"/>
            <a:ext cx="337912" cy="369332"/>
          </a:xfrm>
          <a:prstGeom prst="rect">
            <a:avLst/>
          </a:prstGeom>
        </p:spPr>
        <p:txBody>
          <a:bodyPr wrap="square">
            <a:spAutoFit/>
          </a:bodyPr>
          <a:lstStyle/>
          <a:p>
            <a:r>
              <a:rPr lang="en-US" smtClean="0"/>
              <a:t>S</a:t>
            </a:r>
            <a:endParaRPr lang="en-US" dirty="0"/>
          </a:p>
        </p:txBody>
      </p:sp>
      <p:pic>
        <p:nvPicPr>
          <p:cNvPr id="2050" name="Picture 2" descr="ttps://i.pinimg.com/736x/fd/55/f6/fd55f6fafd8f42f17690081960005fed--the-latest-third.jpg"/>
          <p:cNvPicPr>
            <a:picLocks noGrp="1" noChangeAspect="1" noChangeArrowheads="1"/>
          </p:cNvPicPr>
          <p:nvPr>
            <p:ph sz="half" idx="2"/>
          </p:nvPr>
        </p:nvPicPr>
        <p:blipFill>
          <a:blip r:embed="rId3" cstate="screen">
            <a:extLst>
              <a:ext uri="{28A0092B-C50C-407E-A947-70E740481C1C}">
                <a14:useLocalDpi xmlns:a14="http://schemas.microsoft.com/office/drawing/2010/main"/>
              </a:ext>
            </a:extLst>
          </a:blip>
          <a:srcRect/>
          <a:stretch>
            <a:fillRect/>
          </a:stretch>
        </p:blipFill>
        <p:spPr bwMode="auto">
          <a:xfrm>
            <a:off x="6742113" y="1524000"/>
            <a:ext cx="4419600" cy="44196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mage result for sourceforge"/>
          <p:cNvPicPr>
            <a:picLocks noGrp="1" noChangeAspect="1" noChangeArrowheads="1"/>
          </p:cNvPicPr>
          <p:nvPr>
            <p:ph sz="half" idx="1"/>
          </p:nvPr>
        </p:nvPicPr>
        <p:blipFill>
          <a:blip r:embed="rId4">
            <a:extLst>
              <a:ext uri="{28A0092B-C50C-407E-A947-70E740481C1C}">
                <a14:useLocalDpi xmlns:a14="http://schemas.microsoft.com/office/drawing/2010/main"/>
              </a:ext>
            </a:extLst>
          </a:blip>
          <a:srcRect/>
          <a:stretch>
            <a:fillRect/>
          </a:stretch>
        </p:blipFill>
        <p:spPr bwMode="auto">
          <a:xfrm>
            <a:off x="582612" y="1352403"/>
            <a:ext cx="37719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582612" y="1411705"/>
            <a:ext cx="3479800" cy="457200"/>
          </a:xfrm>
          <a:prstGeom prst="rect">
            <a:avLst/>
          </a:prstGeom>
        </p:spPr>
      </p:pic>
      <p:pic>
        <p:nvPicPr>
          <p:cNvPr id="5126" name="Picture 6" descr="mage result for google code"/>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47663" y="3605964"/>
            <a:ext cx="5200650"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154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t>2</a:t>
            </a:fld>
            <a:endParaRPr lang="en-US" dirty="0"/>
          </a:p>
        </p:txBody>
      </p:sp>
    </p:spTree>
    <p:extLst>
      <p:ext uri="{BB962C8B-B14F-4D97-AF65-F5344CB8AC3E}">
        <p14:creationId xmlns:p14="http://schemas.microsoft.com/office/powerpoint/2010/main" val="308531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uk-UA" smtClean="0"/>
              <a:t>20</a:t>
            </a:fld>
            <a:endParaRPr lang="uk-UA"/>
          </a:p>
        </p:txBody>
      </p:sp>
      <p:pic>
        <p:nvPicPr>
          <p:cNvPr id="6148" name="Picture 4" descr="he Baracktoca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11643" y="240632"/>
            <a:ext cx="6007768" cy="6007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85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a:t>
            </a:r>
            <a:endParaRPr lang="en-US" dirty="0"/>
          </a:p>
        </p:txBody>
      </p:sp>
      <p:sp>
        <p:nvSpPr>
          <p:cNvPr id="3" name="Content Placeholder 2"/>
          <p:cNvSpPr>
            <a:spLocks noGrp="1"/>
          </p:cNvSpPr>
          <p:nvPr>
            <p:ph idx="1"/>
          </p:nvPr>
        </p:nvSpPr>
        <p:spPr/>
        <p:txBody>
          <a:bodyPr/>
          <a:lstStyle/>
          <a:p>
            <a:r>
              <a:rPr lang="en-US" dirty="0" smtClean="0"/>
              <a:t>Coins the term ”Social Coding”</a:t>
            </a:r>
          </a:p>
          <a:p>
            <a:r>
              <a:rPr lang="en-US" dirty="0" smtClean="0"/>
              <a:t>Still other players	 exist</a:t>
            </a:r>
          </a:p>
          <a:p>
            <a:pPr lvl="1"/>
            <a:r>
              <a:rPr lang="en-US" dirty="0" err="1" smtClean="0"/>
              <a:t>GitLab</a:t>
            </a:r>
            <a:endParaRPr lang="en-US" dirty="0" smtClean="0"/>
          </a:p>
          <a:p>
            <a:pPr lvl="1"/>
            <a:r>
              <a:rPr lang="en-US" dirty="0" err="1" smtClean="0"/>
              <a:t>BitBucket</a:t>
            </a:r>
            <a:endParaRPr lang="en-US" dirty="0" smtClean="0"/>
          </a:p>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21</a:t>
            </a:fld>
            <a:endParaRPr lang="uk-UA"/>
          </a:p>
        </p:txBody>
      </p:sp>
    </p:spTree>
    <p:extLst>
      <p:ext uri="{BB962C8B-B14F-4D97-AF65-F5344CB8AC3E}">
        <p14:creationId xmlns:p14="http://schemas.microsoft.com/office/powerpoint/2010/main" val="1104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endParaRPr lang="en-US" dirty="0"/>
          </a:p>
        </p:txBody>
      </p:sp>
      <p:sp>
        <p:nvSpPr>
          <p:cNvPr id="3" name="Text Placeholder 2"/>
          <p:cNvSpPr>
            <a:spLocks noGrp="1"/>
          </p:cNvSpPr>
          <p:nvPr>
            <p:ph type="body" idx="1"/>
          </p:nvPr>
        </p:nvSpPr>
        <p:spPr/>
        <p:txBody>
          <a:bodyPr/>
          <a:lstStyle/>
          <a:p>
            <a:r>
              <a:rPr lang="en-US" smtClean="0"/>
              <a:t>Subtitle</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22</a:t>
            </a:fld>
            <a:endParaRPr lang="en-US" dirty="0"/>
          </a:p>
        </p:txBody>
      </p:sp>
    </p:spTree>
    <p:extLst>
      <p:ext uri="{BB962C8B-B14F-4D97-AF65-F5344CB8AC3E}">
        <p14:creationId xmlns:p14="http://schemas.microsoft.com/office/powerpoint/2010/main" val="154176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 is packaging around </a:t>
            </a:r>
            <a:r>
              <a:rPr lang="en-US" dirty="0" err="1" smtClean="0"/>
              <a:t>Git</a:t>
            </a:r>
            <a:endParaRPr lang="en-US" dirty="0"/>
          </a:p>
        </p:txBody>
      </p:sp>
      <p:sp>
        <p:nvSpPr>
          <p:cNvPr id="3" name="Content Placeholder 2"/>
          <p:cNvSpPr>
            <a:spLocks noGrp="1"/>
          </p:cNvSpPr>
          <p:nvPr>
            <p:ph idx="1"/>
          </p:nvPr>
        </p:nvSpPr>
        <p:spPr/>
        <p:txBody>
          <a:bodyPr/>
          <a:lstStyle/>
          <a:p>
            <a:r>
              <a:rPr lang="en-US" dirty="0" smtClean="0"/>
              <a:t>Lots of other goodies as well, but </a:t>
            </a:r>
            <a:r>
              <a:rPr lang="en-US" dirty="0" err="1" smtClean="0"/>
              <a:t>git</a:t>
            </a:r>
            <a:r>
              <a:rPr lang="en-US" dirty="0" smtClean="0"/>
              <a:t> is the heart of it</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23</a:t>
            </a:fld>
            <a:endParaRPr lang="uk-UA"/>
          </a:p>
        </p:txBody>
      </p:sp>
      <p:pic>
        <p:nvPicPr>
          <p:cNvPr id="7170" name="Picture 2" descr="mage result for packagi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71011" y="2252663"/>
            <a:ext cx="5276850" cy="29622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e Jenktocat"/>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rot="18761612">
            <a:off x="6020277" y="2973892"/>
            <a:ext cx="852089" cy="74943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mage result for git scm"/>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810326" y="2949826"/>
            <a:ext cx="1134456" cy="113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779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What is an SCM</a:t>
            </a:r>
            <a:r>
              <a:rPr lang="en-US" sz="2177" spc="-1">
                <a:solidFill>
                  <a:srgbClr val="FF6633"/>
                </a:solidFill>
                <a:uFill>
                  <a:solidFill>
                    <a:srgbClr val="FFFFFF"/>
                  </a:solidFill>
                </a:uFill>
                <a:latin typeface="Arial"/>
              </a:rPr>
              <a:t> </a:t>
            </a:r>
          </a:p>
        </p:txBody>
      </p:sp>
      <p:sp>
        <p:nvSpPr>
          <p:cNvPr id="119" name="TextShape 2"/>
          <p:cNvSpPr txBox="1"/>
          <p:nvPr/>
        </p:nvSpPr>
        <p:spPr>
          <a:xfrm>
            <a:off x="2194045" y="1906607"/>
            <a:ext cx="7809312" cy="4239079"/>
          </a:xfrm>
          <a:prstGeom prst="rect">
            <a:avLst/>
          </a:prstGeom>
          <a:noFill/>
          <a:ln>
            <a:noFill/>
          </a:ln>
        </p:spPr>
        <p:txBody>
          <a:bodyPr lIns="0" tIns="0" rIns="0" bIns="0"/>
          <a:lstStyle/>
          <a:p>
            <a:r>
              <a:rPr lang="en-US" sz="2540" spc="-1">
                <a:solidFill>
                  <a:srgbClr val="000000"/>
                </a:solidFill>
                <a:uFill>
                  <a:solidFill>
                    <a:srgbClr val="FFFFFF"/>
                  </a:solidFill>
                </a:uFill>
                <a:latin typeface="Arial"/>
              </a:rPr>
              <a:t>SCM stands for </a:t>
            </a:r>
            <a:r>
              <a:rPr lang="en-US" sz="2540" b="1" spc="-1">
                <a:solidFill>
                  <a:srgbClr val="000000"/>
                </a:solidFill>
                <a:uFill>
                  <a:solidFill>
                    <a:srgbClr val="FFFFFF"/>
                  </a:solidFill>
                </a:uFill>
                <a:latin typeface="Arial"/>
              </a:rPr>
              <a:t>Source Code Management</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Checkin</a:t>
            </a:r>
            <a:r>
              <a:rPr lang="en-US" sz="2540" spc="-1">
                <a:solidFill>
                  <a:srgbClr val="000000"/>
                </a:solidFill>
                <a:uFill>
                  <a:solidFill>
                    <a:srgbClr val="FFFFFF"/>
                  </a:solidFill>
                </a:uFill>
                <a:latin typeface="Arial"/>
              </a:rPr>
              <a:t>: organized common access to sources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History</a:t>
            </a:r>
            <a:r>
              <a:rPr lang="en-US" sz="2540" spc="-1">
                <a:solidFill>
                  <a:srgbClr val="000000"/>
                </a:solidFill>
                <a:uFill>
                  <a:solidFill>
                    <a:srgbClr val="FFFFFF"/>
                  </a:solidFill>
                </a:uFill>
                <a:latin typeface="Arial"/>
              </a:rPr>
              <a:t>: who did commit which code at what time. This creates the full history of all the source code.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ea typeface="SimSun"/>
              </a:rPr>
              <a:t>Versioning</a:t>
            </a:r>
            <a:r>
              <a:rPr lang="en-US" sz="2540" spc="-1">
                <a:solidFill>
                  <a:srgbClr val="000000"/>
                </a:solidFill>
                <a:uFill>
                  <a:solidFill>
                    <a:srgbClr val="FFFFFF"/>
                  </a:solidFill>
                </a:uFill>
                <a:latin typeface="Arial"/>
                <a:ea typeface="SimSun"/>
              </a:rPr>
              <a:t>: reconstruct an exact original state at a later time</a:t>
            </a:r>
            <a:endParaRPr lang="en-US" sz="1397" spc="-1">
              <a:solidFill>
                <a:srgbClr val="000000"/>
              </a:solidFill>
              <a:uFill>
                <a:solidFill>
                  <a:srgbClr val="FFFFFF"/>
                </a:solidFill>
              </a:uFill>
              <a:latin typeface="Arial"/>
            </a:endParaRPr>
          </a:p>
        </p:txBody>
      </p:sp>
      <p:sp>
        <p:nvSpPr>
          <p:cNvPr id="2" name="TextBox 1"/>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179178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What is an SCM</a:t>
            </a:r>
            <a:r>
              <a:rPr lang="en-US" sz="2177" spc="-1">
                <a:solidFill>
                  <a:srgbClr val="FF6633"/>
                </a:solidFill>
                <a:uFill>
                  <a:solidFill>
                    <a:srgbClr val="FFFFFF"/>
                  </a:solidFill>
                </a:uFill>
                <a:latin typeface="Arial"/>
              </a:rPr>
              <a:t> </a:t>
            </a:r>
            <a:r>
              <a:rPr lang="en-US" sz="1814" spc="-1">
                <a:solidFill>
                  <a:srgbClr val="FF6633"/>
                </a:solidFill>
                <a:uFill>
                  <a:solidFill>
                    <a:srgbClr val="FFFFFF"/>
                  </a:solidFill>
                </a:uFill>
                <a:latin typeface="Arial"/>
              </a:rPr>
              <a:t>(cntd)</a:t>
            </a:r>
            <a:endParaRPr lang="en-US" sz="2177" spc="-1">
              <a:solidFill>
                <a:srgbClr val="FF6633"/>
              </a:solidFill>
              <a:uFill>
                <a:solidFill>
                  <a:srgbClr val="FFFFFF"/>
                </a:solidFill>
              </a:uFill>
              <a:latin typeface="Arial"/>
            </a:endParaRPr>
          </a:p>
        </p:txBody>
      </p:sp>
      <p:sp>
        <p:nvSpPr>
          <p:cNvPr id="121" name="TextShape 2"/>
          <p:cNvSpPr txBox="1"/>
          <p:nvPr/>
        </p:nvSpPr>
        <p:spPr>
          <a:xfrm>
            <a:off x="2194045" y="1906607"/>
            <a:ext cx="7809312" cy="4239079"/>
          </a:xfrm>
          <a:prstGeom prst="rect">
            <a:avLst/>
          </a:prstGeom>
          <a:noFill/>
          <a:ln>
            <a:noFill/>
          </a:ln>
        </p:spPr>
        <p:txBody>
          <a:bodyPr lIns="0" tIns="0" rIns="0" bIns="0"/>
          <a:lstStyle/>
          <a:p>
            <a:pPr marL="124432" indent="-124432">
              <a:buClr>
                <a:srgbClr val="FF420E"/>
              </a:buClr>
              <a:buFont typeface="Symbol" charset="2"/>
              <a:buChar char=""/>
            </a:pPr>
            <a:r>
              <a:rPr lang="en-US" sz="2540" b="1" spc="-1">
                <a:solidFill>
                  <a:srgbClr val="000000"/>
                </a:solidFill>
                <a:uFill>
                  <a:solidFill>
                    <a:srgbClr val="FFFFFF"/>
                  </a:solidFill>
                </a:uFill>
                <a:latin typeface="Arial"/>
                <a:ea typeface="SimSun"/>
              </a:rPr>
              <a:t>Branches</a:t>
            </a:r>
            <a:r>
              <a:rPr lang="en-US" sz="2540" spc="-1">
                <a:solidFill>
                  <a:srgbClr val="000000"/>
                </a:solidFill>
                <a:uFill>
                  <a:solidFill>
                    <a:srgbClr val="FFFFFF"/>
                  </a:solidFill>
                </a:uFill>
                <a:latin typeface="Arial"/>
                <a:ea typeface="SimSun"/>
              </a:rPr>
              <a:t>: Maintaining multiple versions of the sources. E.g. feature branches and maintainance branches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Tagging</a:t>
            </a:r>
            <a:r>
              <a:rPr lang="en-US" sz="2540" spc="-1">
                <a:solidFill>
                  <a:srgbClr val="000000"/>
                </a:solidFill>
                <a:uFill>
                  <a:solidFill>
                    <a:srgbClr val="FFFFFF"/>
                  </a:solidFill>
                </a:uFill>
                <a:latin typeface="Arial"/>
              </a:rPr>
              <a:t>: 'freeze' a state and give it a special 'name'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Comments</a:t>
            </a:r>
            <a:r>
              <a:rPr lang="en-US" sz="2540" spc="-1">
                <a:solidFill>
                  <a:srgbClr val="000000"/>
                </a:solidFill>
                <a:uFill>
                  <a:solidFill>
                    <a:srgbClr val="FFFFFF"/>
                  </a:solidFill>
                </a:uFill>
                <a:latin typeface="Arial"/>
              </a:rPr>
              <a:t>: each change can have a comment which describes the reason for the change.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Annotations</a:t>
            </a:r>
            <a:r>
              <a:rPr lang="en-US" sz="2540" spc="-1">
                <a:solidFill>
                  <a:srgbClr val="000000"/>
                </a:solidFill>
                <a:uFill>
                  <a:solidFill>
                    <a:srgbClr val="FFFFFF"/>
                  </a:solidFill>
                </a:uFill>
                <a:latin typeface="Arial"/>
              </a:rPr>
              <a:t>: who change which line in a file?</a:t>
            </a:r>
            <a:endParaRPr lang="en-US" sz="1397" spc="-1">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33376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extShape 1"/>
          <p:cNvSpPr txBox="1"/>
          <p:nvPr/>
        </p:nvSpPr>
        <p:spPr>
          <a:xfrm>
            <a:off x="2194045" y="544745"/>
            <a:ext cx="7809312" cy="1063689"/>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Overview different SCM systems</a:t>
            </a:r>
            <a:endParaRPr lang="en-US" sz="2177" spc="-1">
              <a:solidFill>
                <a:srgbClr val="FF6633"/>
              </a:solidFill>
              <a:uFill>
                <a:solidFill>
                  <a:srgbClr val="FFFFFF"/>
                </a:solidFill>
              </a:uFill>
              <a:latin typeface="Arial"/>
            </a:endParaRPr>
          </a:p>
        </p:txBody>
      </p:sp>
      <p:sp>
        <p:nvSpPr>
          <p:cNvPr id="129" name="TextShape 2"/>
          <p:cNvSpPr txBox="1"/>
          <p:nvPr/>
        </p:nvSpPr>
        <p:spPr>
          <a:xfrm>
            <a:off x="2194045" y="1906607"/>
            <a:ext cx="7809312" cy="4239079"/>
          </a:xfrm>
          <a:prstGeom prst="rect">
            <a:avLst/>
          </a:prstGeom>
          <a:noFill/>
          <a:ln>
            <a:noFill/>
          </a:ln>
        </p:spPr>
        <p:txBody>
          <a:bodyPr lIns="0" tIns="0" rIns="0" bIns="0"/>
          <a:lstStyle/>
          <a:p>
            <a:pPr marL="124432" indent="-124432">
              <a:buClr>
                <a:srgbClr val="FF420E"/>
              </a:buClr>
              <a:buFont typeface="Symbol" charset="2"/>
              <a:buChar char=""/>
            </a:pPr>
            <a:r>
              <a:rPr lang="en-US" sz="2540" spc="-1" dirty="0" smtClean="0">
                <a:solidFill>
                  <a:srgbClr val="000000"/>
                </a:solidFill>
                <a:uFill>
                  <a:solidFill>
                    <a:srgbClr val="FFFFFF"/>
                  </a:solidFill>
                </a:uFill>
                <a:latin typeface="Arial"/>
              </a:rPr>
              <a:t>CVS</a:t>
            </a:r>
            <a:endParaRPr lang="en-US" sz="1397" spc="-1" dirty="0">
              <a:solidFill>
                <a:srgbClr val="000000"/>
              </a:solidFill>
              <a:uFill>
                <a:solidFill>
                  <a:srgbClr val="FFFFFF"/>
                </a:solidFill>
              </a:uFill>
              <a:latin typeface="Arial"/>
            </a:endParaRPr>
          </a:p>
          <a:p>
            <a:pPr marL="124432" indent="-124432">
              <a:buClr>
                <a:srgbClr val="FF420E"/>
              </a:buClr>
              <a:buFont typeface="Symbol" charset="2"/>
              <a:buChar char=""/>
            </a:pPr>
            <a:r>
              <a:rPr lang="en-US" sz="2540" spc="-1" dirty="0">
                <a:solidFill>
                  <a:srgbClr val="000000"/>
                </a:solidFill>
                <a:uFill>
                  <a:solidFill>
                    <a:srgbClr val="FFFFFF"/>
                  </a:solidFill>
                </a:uFill>
                <a:latin typeface="Arial"/>
              </a:rPr>
              <a:t>SVN</a:t>
            </a:r>
            <a:endParaRPr lang="en-US" sz="1397" spc="-1" dirty="0">
              <a:solidFill>
                <a:srgbClr val="000000"/>
              </a:solidFill>
              <a:uFill>
                <a:solidFill>
                  <a:srgbClr val="FFFFFF"/>
                </a:solidFill>
              </a:uFill>
              <a:latin typeface="Arial"/>
            </a:endParaRPr>
          </a:p>
          <a:p>
            <a:pPr marL="124432" indent="-124432">
              <a:buClr>
                <a:srgbClr val="FF420E"/>
              </a:buClr>
              <a:buFont typeface="Symbol" charset="2"/>
              <a:buChar char=""/>
            </a:pPr>
            <a:r>
              <a:rPr lang="en-US" sz="2540" spc="-1" dirty="0">
                <a:solidFill>
                  <a:srgbClr val="000000"/>
                </a:solidFill>
                <a:uFill>
                  <a:solidFill>
                    <a:srgbClr val="FFFFFF"/>
                  </a:solidFill>
                </a:uFill>
                <a:latin typeface="Arial"/>
              </a:rPr>
              <a:t>SourceSafe</a:t>
            </a:r>
            <a:endParaRPr lang="en-US" sz="1397" spc="-1" dirty="0">
              <a:solidFill>
                <a:srgbClr val="000000"/>
              </a:solidFill>
              <a:uFill>
                <a:solidFill>
                  <a:srgbClr val="FFFFFF"/>
                </a:solidFill>
              </a:uFill>
              <a:latin typeface="Arial"/>
            </a:endParaRPr>
          </a:p>
          <a:p>
            <a:pPr marL="124432" indent="-124432">
              <a:buClr>
                <a:srgbClr val="FF420E"/>
              </a:buClr>
              <a:buFont typeface="Symbol" charset="2"/>
              <a:buChar char=""/>
            </a:pPr>
            <a:r>
              <a:rPr lang="en-US" sz="2540" spc="-1" dirty="0">
                <a:solidFill>
                  <a:srgbClr val="000000"/>
                </a:solidFill>
                <a:uFill>
                  <a:solidFill>
                    <a:srgbClr val="FFFFFF"/>
                  </a:solidFill>
                </a:uFill>
                <a:latin typeface="Arial"/>
              </a:rPr>
              <a:t>Mercurial</a:t>
            </a:r>
            <a:endParaRPr lang="en-US" sz="1397" spc="-1" dirty="0">
              <a:solidFill>
                <a:srgbClr val="000000"/>
              </a:solidFill>
              <a:uFill>
                <a:solidFill>
                  <a:srgbClr val="FFFFFF"/>
                </a:solidFill>
              </a:uFill>
              <a:latin typeface="Arial"/>
            </a:endParaRPr>
          </a:p>
          <a:p>
            <a:pPr marL="124432" indent="-124432">
              <a:buClr>
                <a:srgbClr val="FF420E"/>
              </a:buClr>
              <a:buFont typeface="Symbol" charset="2"/>
              <a:buChar char=""/>
            </a:pPr>
            <a:r>
              <a:rPr lang="en-US" sz="2540" spc="-1" dirty="0" err="1">
                <a:solidFill>
                  <a:srgbClr val="000000"/>
                </a:solidFill>
                <a:uFill>
                  <a:solidFill>
                    <a:srgbClr val="FFFFFF"/>
                  </a:solidFill>
                </a:uFill>
                <a:latin typeface="Arial"/>
              </a:rPr>
              <a:t>BitKeeper</a:t>
            </a:r>
            <a:endParaRPr lang="en-US" sz="1397" spc="-1" dirty="0">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17857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Some GIT history</a:t>
            </a:r>
            <a:endParaRPr lang="en-US" sz="2177" spc="-1">
              <a:solidFill>
                <a:srgbClr val="FF6633"/>
              </a:solidFill>
              <a:uFill>
                <a:solidFill>
                  <a:srgbClr val="FFFFFF"/>
                </a:solidFill>
              </a:uFill>
              <a:latin typeface="Arial"/>
            </a:endParaRPr>
          </a:p>
        </p:txBody>
      </p:sp>
      <p:sp>
        <p:nvSpPr>
          <p:cNvPr id="173" name="TextShape 2"/>
          <p:cNvSpPr txBox="1"/>
          <p:nvPr/>
        </p:nvSpPr>
        <p:spPr>
          <a:xfrm>
            <a:off x="2175103" y="1306343"/>
            <a:ext cx="7809312" cy="4239079"/>
          </a:xfrm>
          <a:prstGeom prst="rect">
            <a:avLst/>
          </a:prstGeom>
          <a:noFill/>
          <a:ln>
            <a:noFill/>
          </a:ln>
        </p:spPr>
        <p:txBody>
          <a:bodyPr lIns="0" tIns="0" rIns="0" bIns="0"/>
          <a:lstStyle/>
          <a:p>
            <a:endParaRPr lang="en-US" sz="1397" spc="-1" dirty="0">
              <a:solidFill>
                <a:srgbClr val="000000"/>
              </a:solidFill>
              <a:uFill>
                <a:solidFill>
                  <a:srgbClr val="FFFFFF"/>
                </a:solidFill>
              </a:uFill>
              <a:latin typeface="Arial"/>
            </a:endParaRPr>
          </a:p>
          <a:p>
            <a:pPr marL="124432" indent="-124432">
              <a:buClr>
                <a:srgbClr val="FF420E"/>
              </a:buClr>
              <a:buFont typeface="Symbol" charset="2"/>
              <a:buChar char=""/>
            </a:pPr>
            <a:r>
              <a:rPr lang="en-US" sz="2540" spc="-1" dirty="0" err="1">
                <a:solidFill>
                  <a:srgbClr val="000000"/>
                </a:solidFill>
                <a:uFill>
                  <a:solidFill>
                    <a:srgbClr val="FFFFFF"/>
                  </a:solidFill>
                </a:uFill>
                <a:latin typeface="Arial"/>
                <a:ea typeface="SimSun"/>
              </a:rPr>
              <a:t>Junio</a:t>
            </a:r>
            <a:r>
              <a:rPr lang="en-US" sz="2540" spc="-1" dirty="0">
                <a:solidFill>
                  <a:srgbClr val="000000"/>
                </a:solidFill>
                <a:uFill>
                  <a:solidFill>
                    <a:srgbClr val="FFFFFF"/>
                  </a:solidFill>
                </a:uFill>
                <a:latin typeface="Arial"/>
                <a:ea typeface="SimSun"/>
              </a:rPr>
              <a:t> C. Hamano is the maintainer of GIT since almost the beginning.</a:t>
            </a:r>
            <a:endParaRPr lang="en-US" sz="1397" spc="-1" dirty="0">
              <a:solidFill>
                <a:srgbClr val="000000"/>
              </a:solidFill>
              <a:uFill>
                <a:solidFill>
                  <a:srgbClr val="FFFFFF"/>
                </a:solidFill>
              </a:uFill>
              <a:latin typeface="Arial"/>
            </a:endParaRPr>
          </a:p>
          <a:p>
            <a:pPr marL="124432" indent="-124432">
              <a:buClr>
                <a:srgbClr val="FF420E"/>
              </a:buClr>
              <a:buFont typeface="Symbol" charset="2"/>
              <a:buChar char=""/>
            </a:pPr>
            <a:r>
              <a:rPr lang="en-US" sz="2540" spc="-1" dirty="0">
                <a:solidFill>
                  <a:srgbClr val="000000"/>
                </a:solidFill>
                <a:uFill>
                  <a:solidFill>
                    <a:srgbClr val="FFFFFF"/>
                  </a:solidFill>
                </a:uFill>
                <a:latin typeface="Arial"/>
              </a:rPr>
              <a:t>GIT is 'Distributed', a new generation of SCMs. It requires a different mind-set in comparison to Client-Server based systems.</a:t>
            </a:r>
            <a:endParaRPr lang="en-US" sz="1397" spc="-1" dirty="0">
              <a:solidFill>
                <a:srgbClr val="000000"/>
              </a:solidFill>
              <a:uFill>
                <a:solidFill>
                  <a:srgbClr val="FFFFFF"/>
                </a:solidFill>
              </a:uFill>
              <a:latin typeface="Arial"/>
            </a:endParaRPr>
          </a:p>
          <a:p>
            <a:pPr marL="124432" indent="-124432">
              <a:buClr>
                <a:srgbClr val="FF420E"/>
              </a:buClr>
              <a:buFont typeface="Symbol" charset="2"/>
              <a:buChar char=""/>
            </a:pPr>
            <a:r>
              <a:rPr lang="en-US" sz="2540" spc="-1" dirty="0">
                <a:solidFill>
                  <a:srgbClr val="000000"/>
                </a:solidFill>
                <a:uFill>
                  <a:solidFill>
                    <a:srgbClr val="FFFFFF"/>
                  </a:solidFill>
                </a:uFill>
                <a:latin typeface="Arial"/>
              </a:rPr>
              <a:t>Linus Torvalds developed GIT </a:t>
            </a:r>
            <a:r>
              <a:rPr lang="en-US" sz="2540" spc="-1" dirty="0" smtClean="0">
                <a:solidFill>
                  <a:srgbClr val="000000"/>
                </a:solidFill>
                <a:uFill>
                  <a:solidFill>
                    <a:srgbClr val="FFFFFF"/>
                  </a:solidFill>
                </a:uFill>
                <a:latin typeface="Arial"/>
              </a:rPr>
              <a:t>in April </a:t>
            </a:r>
            <a:r>
              <a:rPr lang="en-US" sz="2540" spc="-1" dirty="0">
                <a:solidFill>
                  <a:srgbClr val="000000"/>
                </a:solidFill>
                <a:uFill>
                  <a:solidFill>
                    <a:srgbClr val="FFFFFF"/>
                  </a:solidFill>
                </a:uFill>
                <a:latin typeface="Arial"/>
              </a:rPr>
              <a:t>2005, after lots of discussions regarding </a:t>
            </a:r>
            <a:r>
              <a:rPr lang="en-US" sz="2540" spc="-1" dirty="0" err="1">
                <a:solidFill>
                  <a:srgbClr val="000000"/>
                </a:solidFill>
                <a:uFill>
                  <a:solidFill>
                    <a:srgbClr val="FFFFFF"/>
                  </a:solidFill>
                </a:uFill>
                <a:latin typeface="Arial"/>
              </a:rPr>
              <a:t>BitKeeper</a:t>
            </a:r>
            <a:r>
              <a:rPr lang="en-US" sz="2540" spc="-1" dirty="0">
                <a:solidFill>
                  <a:srgbClr val="000000"/>
                </a:solidFill>
                <a:uFill>
                  <a:solidFill>
                    <a:srgbClr val="FFFFFF"/>
                  </a:solidFill>
                </a:uFill>
                <a:latin typeface="Arial"/>
              </a:rPr>
              <a:t> to maintain the Linux kernel</a:t>
            </a:r>
            <a:endParaRPr lang="en-US" sz="1397" spc="-1" dirty="0">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46119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Shape 1"/>
          <p:cNvSpPr txBox="1"/>
          <p:nvPr/>
        </p:nvSpPr>
        <p:spPr>
          <a:xfrm>
            <a:off x="2011810" y="224038"/>
            <a:ext cx="8196969"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The basic GIT idea</a:t>
            </a:r>
            <a:endParaRPr lang="en-US" sz="2177" spc="-1">
              <a:solidFill>
                <a:srgbClr val="FF6633"/>
              </a:solidFill>
              <a:uFill>
                <a:solidFill>
                  <a:srgbClr val="FFFFFF"/>
                </a:solidFill>
              </a:uFill>
              <a:latin typeface="Arial"/>
            </a:endParaRPr>
          </a:p>
        </p:txBody>
      </p:sp>
      <p:pic>
        <p:nvPicPr>
          <p:cNvPr id="2" name="Picture 1"/>
          <p:cNvPicPr>
            <a:picLocks noChangeAspect="1"/>
          </p:cNvPicPr>
          <p:nvPr/>
        </p:nvPicPr>
        <p:blipFill>
          <a:blip r:embed="rId3"/>
          <a:stretch>
            <a:fillRect/>
          </a:stretch>
        </p:blipFill>
        <p:spPr>
          <a:xfrm>
            <a:off x="2032712" y="962526"/>
            <a:ext cx="8176067" cy="5064667"/>
          </a:xfrm>
          <a:prstGeom prst="rect">
            <a:avLst/>
          </a:prstGeom>
        </p:spPr>
      </p:pic>
      <p:sp>
        <p:nvSpPr>
          <p:cNvPr id="18" name="TextBox 17"/>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11921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GIT Concepts: Object tree</a:t>
            </a:r>
            <a:endParaRPr lang="en-US" sz="2177" spc="-1">
              <a:solidFill>
                <a:srgbClr val="FF6633"/>
              </a:solidFill>
              <a:uFill>
                <a:solidFill>
                  <a:srgbClr val="FFFFFF"/>
                </a:solidFill>
              </a:uFill>
              <a:latin typeface="Arial"/>
            </a:endParaRPr>
          </a:p>
        </p:txBody>
      </p:sp>
      <p:sp>
        <p:nvSpPr>
          <p:cNvPr id="162" name="TextShape 2"/>
          <p:cNvSpPr txBox="1"/>
          <p:nvPr/>
        </p:nvSpPr>
        <p:spPr>
          <a:xfrm>
            <a:off x="1979479" y="1291319"/>
            <a:ext cx="8229627" cy="4652537"/>
          </a:xfrm>
          <a:prstGeom prst="rect">
            <a:avLst/>
          </a:prstGeom>
          <a:noFill/>
          <a:ln>
            <a:noFill/>
          </a:ln>
        </p:spPr>
        <p:txBody>
          <a:bodyPr lIns="0" tIns="0" rIns="0" bIns="0"/>
          <a:lstStyle/>
          <a:p>
            <a:pPr marL="124432" indent="-124432">
              <a:buClr>
                <a:srgbClr val="FF420E"/>
              </a:buClr>
              <a:buFont typeface="Symbol" charset="2"/>
              <a:buChar char=""/>
            </a:pPr>
            <a:r>
              <a:rPr lang="en-US" sz="2177" spc="-1">
                <a:solidFill>
                  <a:srgbClr val="000000"/>
                </a:solidFill>
                <a:uFill>
                  <a:solidFill>
                    <a:srgbClr val="FFFFFF"/>
                  </a:solidFill>
                </a:uFill>
                <a:latin typeface="Arial"/>
              </a:rPr>
              <a:t>GIT always tracks the whole repository</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GIT tracks a tree containing diffs with their 'parents' and commit Information</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.git/objects contains all those commits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each commit has a unique sha1 containing the diff-object plus tree information, and further</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each commit has a unique sha1 containing the tree-object + commit info </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git 'packs' objects space optimized.</a:t>
            </a:r>
            <a:endParaRPr lang="en-US" sz="1397" spc="-1">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8338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Speaker Qualifications</a:t>
            </a:r>
            <a:endParaRPr lang="en-US" dirty="0"/>
          </a:p>
        </p:txBody>
      </p:sp>
      <p:sp>
        <p:nvSpPr>
          <p:cNvPr id="8" name="Content Placeholder 7"/>
          <p:cNvSpPr>
            <a:spLocks noGrp="1"/>
          </p:cNvSpPr>
          <p:nvPr>
            <p:ph sz="quarter" idx="12"/>
          </p:nvPr>
        </p:nvSpPr>
        <p:spPr>
          <a:xfrm>
            <a:off x="1072183" y="859056"/>
            <a:ext cx="10969943" cy="2429772"/>
          </a:xfrm>
        </p:spPr>
        <p:txBody>
          <a:bodyPr/>
          <a:lstStyle/>
          <a:p>
            <a:r>
              <a:rPr lang="en-US" dirty="0" smtClean="0"/>
              <a:t>Worked on the world’s first graphical web browser, NCSA Mosaic in 1994</a:t>
            </a:r>
          </a:p>
          <a:p>
            <a:r>
              <a:rPr lang="en-US" dirty="0" smtClean="0"/>
              <a:t>Graduated with Bachelor of Science in CS from University of Illinois in Urbana-Champaign in 1995</a:t>
            </a:r>
          </a:p>
          <a:p>
            <a:r>
              <a:rPr lang="en-US" dirty="0" smtClean="0"/>
              <a:t>Joined Sun Microsystems in 1997, at the beginning of Java</a:t>
            </a:r>
          </a:p>
          <a:p>
            <a:r>
              <a:rPr lang="en-US" dirty="0" smtClean="0"/>
              <a:t>Joined Oracle in 2010, through its acquisition of Sun</a:t>
            </a:r>
          </a:p>
          <a:p>
            <a:r>
              <a:rPr lang="en-US" dirty="0" smtClean="0"/>
              <a:t>Author of four IT books for McGraw-Hill</a:t>
            </a:r>
          </a:p>
        </p:txBody>
      </p:sp>
      <p:pic>
        <p:nvPicPr>
          <p:cNvPr id="11" name="Picture 10"/>
          <p:cNvPicPr>
            <a:picLocks noChangeAspect="1"/>
          </p:cNvPicPr>
          <p:nvPr/>
        </p:nvPicPr>
        <p:blipFill>
          <a:blip r:embed="rId3"/>
          <a:stretch>
            <a:fillRect/>
          </a:stretch>
        </p:blipFill>
        <p:spPr>
          <a:xfrm>
            <a:off x="2478252" y="4158482"/>
            <a:ext cx="7634441" cy="2125529"/>
          </a:xfrm>
          <a:prstGeom prst="rect">
            <a:avLst/>
          </a:prstGeom>
        </p:spPr>
      </p:pic>
    </p:spTree>
    <p:extLst>
      <p:ext uri="{BB962C8B-B14F-4D97-AF65-F5344CB8AC3E}">
        <p14:creationId xmlns:p14="http://schemas.microsoft.com/office/powerpoint/2010/main" val="162037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2011810" y="224038"/>
            <a:ext cx="8196969"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GIT Concepts: Commit Information</a:t>
            </a:r>
            <a:endParaRPr lang="en-US" sz="2177" spc="-1">
              <a:solidFill>
                <a:srgbClr val="FF6633"/>
              </a:solidFill>
              <a:uFill>
                <a:solidFill>
                  <a:srgbClr val="FFFFFF"/>
                </a:solidFill>
              </a:uFill>
              <a:latin typeface="Arial"/>
            </a:endParaRPr>
          </a:p>
        </p:txBody>
      </p:sp>
      <p:sp>
        <p:nvSpPr>
          <p:cNvPr id="164" name="TextShape 2"/>
          <p:cNvSpPr txBox="1"/>
          <p:nvPr/>
        </p:nvSpPr>
        <p:spPr>
          <a:xfrm>
            <a:off x="1979479" y="1291319"/>
            <a:ext cx="8229627" cy="4652537"/>
          </a:xfrm>
          <a:prstGeom prst="rect">
            <a:avLst/>
          </a:prstGeom>
          <a:noFill/>
          <a:ln>
            <a:noFill/>
          </a:ln>
        </p:spPr>
        <p:txBody>
          <a:bodyPr lIns="0" tIns="0" rIns="0" bIns="0"/>
          <a:lstStyle/>
          <a:p>
            <a:pPr marL="124432" indent="-124432">
              <a:buClr>
                <a:srgbClr val="FF420E"/>
              </a:buClr>
              <a:buFont typeface="Symbol" charset="2"/>
              <a:buChar char=""/>
            </a:pPr>
            <a:r>
              <a:rPr lang="en-US" sz="2177" spc="-1">
                <a:solidFill>
                  <a:srgbClr val="000000"/>
                </a:solidFill>
                <a:uFill>
                  <a:solidFill>
                    <a:srgbClr val="FFFFFF"/>
                  </a:solidFill>
                </a:uFill>
                <a:latin typeface="Arial"/>
              </a:rPr>
              <a:t>Distinguishing between Author and Committer</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commit text</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author and commit date</a:t>
            </a:r>
            <a:endParaRPr lang="en-US" sz="1397" spc="-1">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1360341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420E"/>
                </a:solidFill>
                <a:uFill>
                  <a:solidFill>
                    <a:srgbClr val="FFFFFF"/>
                  </a:solidFill>
                </a:uFill>
                <a:latin typeface="Arial"/>
              </a:rPr>
              <a:t>GIT Concepts: the 'Index'</a:t>
            </a:r>
            <a:endParaRPr lang="en-US" sz="2177" spc="-1">
              <a:solidFill>
                <a:srgbClr val="FF6633"/>
              </a:solidFill>
              <a:uFill>
                <a:solidFill>
                  <a:srgbClr val="FFFFFF"/>
                </a:solidFill>
              </a:uFill>
              <a:latin typeface="Arial"/>
            </a:endParaRPr>
          </a:p>
        </p:txBody>
      </p:sp>
      <p:sp>
        <p:nvSpPr>
          <p:cNvPr id="166" name="TextShape 2"/>
          <p:cNvSpPr txBox="1"/>
          <p:nvPr/>
        </p:nvSpPr>
        <p:spPr>
          <a:xfrm>
            <a:off x="1979479" y="1291319"/>
            <a:ext cx="8229627" cy="4652537"/>
          </a:xfrm>
          <a:prstGeom prst="rect">
            <a:avLst/>
          </a:prstGeom>
          <a:noFill/>
          <a:ln>
            <a:noFill/>
          </a:ln>
        </p:spPr>
        <p:txBody>
          <a:bodyPr lIns="0" tIns="0" rIns="0" bIns="0"/>
          <a:lstStyle/>
          <a:p>
            <a:pPr marL="124432" indent="-124432">
              <a:buClr>
                <a:srgbClr val="FF420E"/>
              </a:buClr>
              <a:buFont typeface="Symbol" charset="2"/>
              <a:buChar char=""/>
            </a:pPr>
            <a:r>
              <a:rPr lang="en-US" sz="2177" spc="-1">
                <a:solidFill>
                  <a:srgbClr val="000000"/>
                </a:solidFill>
                <a:uFill>
                  <a:solidFill>
                    <a:srgbClr val="FFFFFF"/>
                  </a:solidFill>
                </a:uFill>
                <a:latin typeface="Arial"/>
              </a:rPr>
              <a:t>GIT doesn't work directly against the Repository but has a 'preparation area' called 'Index'</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all changes prepared in that 'Index' will only get stored to the Repositories tree-objects with the 'commit'</a:t>
            </a:r>
            <a:endParaRPr lang="en-US" sz="1397" spc="-1">
              <a:solidFill>
                <a:srgbClr val="000000"/>
              </a:solidFill>
              <a:uFill>
                <a:solidFill>
                  <a:srgbClr val="FFFFFF"/>
                </a:solidFill>
              </a:uFill>
              <a:latin typeface="Arial"/>
            </a:endParaRPr>
          </a:p>
        </p:txBody>
      </p:sp>
      <p:sp>
        <p:nvSpPr>
          <p:cNvPr id="167" name="CustomShape 3"/>
          <p:cNvSpPr/>
          <p:nvPr/>
        </p:nvSpPr>
        <p:spPr>
          <a:xfrm>
            <a:off x="5930836" y="3919026"/>
            <a:ext cx="1469635" cy="1632927"/>
          </a:xfrm>
          <a:prstGeom prst="can">
            <a:avLst>
              <a:gd name="adj" fmla="val 5400"/>
            </a:avLst>
          </a:prstGeom>
          <a:solidFill>
            <a:srgbClr val="99CCFF"/>
          </a:solidFill>
          <a:ln>
            <a:solidFill>
              <a:srgbClr val="000000"/>
            </a:solidFill>
          </a:ln>
        </p:spPr>
        <p:style>
          <a:lnRef idx="0">
            <a:scrgbClr r="0" g="0" b="0"/>
          </a:lnRef>
          <a:fillRef idx="0">
            <a:scrgbClr r="0" g="0" b="0"/>
          </a:fillRef>
          <a:effectRef idx="0">
            <a:scrgbClr r="0" g="0" b="0"/>
          </a:effectRef>
          <a:fontRef idx="minor"/>
        </p:style>
        <p:txBody>
          <a:bodyPr wrap="none" lIns="81646" tIns="40823" rIns="81646" bIns="40823" anchor="ctr"/>
          <a:lstStyle/>
          <a:p>
            <a:pPr algn="ctr"/>
            <a:r>
              <a:rPr lang="de-DE" sz="1633" spc="-1">
                <a:solidFill>
                  <a:srgbClr val="000000"/>
                </a:solidFill>
                <a:uFill>
                  <a:solidFill>
                    <a:srgbClr val="FFFFFF"/>
                  </a:solidFill>
                </a:uFill>
                <a:latin typeface="Arial"/>
              </a:rPr>
              <a:t>local
repo</a:t>
            </a:r>
          </a:p>
        </p:txBody>
      </p:sp>
      <p:sp>
        <p:nvSpPr>
          <p:cNvPr id="168" name="CustomShape 4"/>
          <p:cNvSpPr/>
          <p:nvPr/>
        </p:nvSpPr>
        <p:spPr>
          <a:xfrm>
            <a:off x="4624494" y="3592441"/>
            <a:ext cx="489878" cy="1959513"/>
          </a:xfrm>
          <a:prstGeom prst="can">
            <a:avLst>
              <a:gd name="adj" fmla="val 5400"/>
            </a:avLst>
          </a:prstGeom>
          <a:solidFill>
            <a:srgbClr val="FFFF00"/>
          </a:solidFill>
          <a:ln>
            <a:solidFill>
              <a:srgbClr val="000000"/>
            </a:solidFill>
          </a:ln>
        </p:spPr>
        <p:style>
          <a:lnRef idx="0">
            <a:scrgbClr r="0" g="0" b="0"/>
          </a:lnRef>
          <a:fillRef idx="0">
            <a:scrgbClr r="0" g="0" b="0"/>
          </a:fillRef>
          <a:effectRef idx="0">
            <a:scrgbClr r="0" g="0" b="0"/>
          </a:effectRef>
          <a:fontRef idx="minor"/>
        </p:style>
        <p:txBody>
          <a:bodyPr wrap="none" lIns="81646" tIns="40823" rIns="81646" bIns="40823" anchor="ctr"/>
          <a:lstStyle/>
          <a:p>
            <a:pPr algn="ctr"/>
            <a:r>
              <a:rPr lang="de-DE" sz="1633" spc="-1">
                <a:solidFill>
                  <a:srgbClr val="000000"/>
                </a:solidFill>
                <a:uFill>
                  <a:solidFill>
                    <a:srgbClr val="FFFFFF"/>
                  </a:solidFill>
                </a:uFill>
                <a:latin typeface="Arial"/>
              </a:rPr>
              <a:t>I
N
D
E
X</a:t>
            </a:r>
          </a:p>
        </p:txBody>
      </p:sp>
      <p:sp>
        <p:nvSpPr>
          <p:cNvPr id="169" name="CustomShape 5"/>
          <p:cNvSpPr/>
          <p:nvPr/>
        </p:nvSpPr>
        <p:spPr>
          <a:xfrm>
            <a:off x="2664981" y="4082319"/>
            <a:ext cx="1306342" cy="1306342"/>
          </a:xfrm>
          <a:prstGeom prst="rect">
            <a:avLst/>
          </a:prstGeom>
          <a:solidFill>
            <a:srgbClr val="99CCFF"/>
          </a:solidFill>
          <a:ln>
            <a:solidFill>
              <a:srgbClr val="000000"/>
            </a:solidFill>
          </a:ln>
        </p:spPr>
        <p:style>
          <a:lnRef idx="0">
            <a:scrgbClr r="0" g="0" b="0"/>
          </a:lnRef>
          <a:fillRef idx="0">
            <a:scrgbClr r="0" g="0" b="0"/>
          </a:fillRef>
          <a:effectRef idx="0">
            <a:scrgbClr r="0" g="0" b="0"/>
          </a:effectRef>
          <a:fontRef idx="minor"/>
        </p:style>
        <p:txBody>
          <a:bodyPr wrap="none" lIns="81646" tIns="40823" rIns="81646" bIns="40823" anchor="ctr"/>
          <a:lstStyle/>
          <a:p>
            <a:pPr algn="ctr"/>
            <a:r>
              <a:rPr lang="de-DE" sz="1633" spc="-1">
                <a:solidFill>
                  <a:srgbClr val="000000"/>
                </a:solidFill>
                <a:uFill>
                  <a:solidFill>
                    <a:srgbClr val="FFFFFF"/>
                  </a:solidFill>
                </a:uFill>
                <a:latin typeface="Arial"/>
              </a:rPr>
              <a:t>file
change</a:t>
            </a:r>
          </a:p>
        </p:txBody>
      </p:sp>
      <p:sp>
        <p:nvSpPr>
          <p:cNvPr id="170" name="CustomShape 6"/>
          <p:cNvSpPr/>
          <p:nvPr/>
        </p:nvSpPr>
        <p:spPr>
          <a:xfrm>
            <a:off x="8380227" y="2775977"/>
            <a:ext cx="1469635" cy="1632927"/>
          </a:xfrm>
          <a:prstGeom prst="can">
            <a:avLst>
              <a:gd name="adj" fmla="val 5400"/>
            </a:avLst>
          </a:prstGeom>
          <a:solidFill>
            <a:srgbClr val="99CCFF"/>
          </a:solidFill>
          <a:ln>
            <a:solidFill>
              <a:srgbClr val="000000"/>
            </a:solidFill>
          </a:ln>
        </p:spPr>
        <p:style>
          <a:lnRef idx="0">
            <a:scrgbClr r="0" g="0" b="0"/>
          </a:lnRef>
          <a:fillRef idx="0">
            <a:scrgbClr r="0" g="0" b="0"/>
          </a:fillRef>
          <a:effectRef idx="0">
            <a:scrgbClr r="0" g="0" b="0"/>
          </a:effectRef>
          <a:fontRef idx="minor"/>
        </p:style>
        <p:txBody>
          <a:bodyPr wrap="none" lIns="81646" tIns="40823" rIns="81646" bIns="40823" anchor="ctr"/>
          <a:lstStyle/>
          <a:p>
            <a:pPr algn="ctr"/>
            <a:r>
              <a:rPr lang="de-DE" sz="1633" spc="-1">
                <a:solidFill>
                  <a:srgbClr val="000000"/>
                </a:solidFill>
                <a:uFill>
                  <a:solidFill>
                    <a:srgbClr val="FFFFFF"/>
                  </a:solidFill>
                </a:uFill>
                <a:latin typeface="Arial"/>
              </a:rPr>
              <a:t>upstream
repo1</a:t>
            </a:r>
          </a:p>
        </p:txBody>
      </p:sp>
      <p:sp>
        <p:nvSpPr>
          <p:cNvPr id="171" name="CustomShape 7"/>
          <p:cNvSpPr/>
          <p:nvPr/>
        </p:nvSpPr>
        <p:spPr>
          <a:xfrm>
            <a:off x="8380227" y="4572197"/>
            <a:ext cx="1469635" cy="1632927"/>
          </a:xfrm>
          <a:prstGeom prst="can">
            <a:avLst>
              <a:gd name="adj" fmla="val 5400"/>
            </a:avLst>
          </a:prstGeom>
          <a:solidFill>
            <a:srgbClr val="99CCFF"/>
          </a:solidFill>
          <a:ln>
            <a:solidFill>
              <a:srgbClr val="000000"/>
            </a:solidFill>
          </a:ln>
        </p:spPr>
        <p:style>
          <a:lnRef idx="0">
            <a:scrgbClr r="0" g="0" b="0"/>
          </a:lnRef>
          <a:fillRef idx="0">
            <a:scrgbClr r="0" g="0" b="0"/>
          </a:fillRef>
          <a:effectRef idx="0">
            <a:scrgbClr r="0" g="0" b="0"/>
          </a:effectRef>
          <a:fontRef idx="minor"/>
        </p:style>
        <p:txBody>
          <a:bodyPr wrap="none" lIns="81646" tIns="40823" rIns="81646" bIns="40823" anchor="ctr"/>
          <a:lstStyle/>
          <a:p>
            <a:pPr algn="ctr"/>
            <a:r>
              <a:rPr lang="de-DE" sz="1633" spc="-1">
                <a:solidFill>
                  <a:srgbClr val="000000"/>
                </a:solidFill>
                <a:uFill>
                  <a:solidFill>
                    <a:srgbClr val="FFFFFF"/>
                  </a:solidFill>
                </a:uFill>
                <a:latin typeface="Arial"/>
              </a:rPr>
              <a:t>upstream
repo2</a:t>
            </a:r>
          </a:p>
        </p:txBody>
      </p:sp>
      <p:sp>
        <p:nvSpPr>
          <p:cNvPr id="9" name="TextBox 8"/>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1148197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Topology of classical SCMs</a:t>
            </a:r>
            <a:endParaRPr lang="en-US" sz="2177" spc="-1">
              <a:solidFill>
                <a:srgbClr val="FF6633"/>
              </a:solidFill>
              <a:uFill>
                <a:solidFill>
                  <a:srgbClr val="FFFFFF"/>
                </a:solidFill>
              </a:uFill>
              <a:latin typeface="Arial"/>
            </a:endParaRPr>
          </a:p>
        </p:txBody>
      </p:sp>
      <p:sp>
        <p:nvSpPr>
          <p:cNvPr id="175" name="TextShape 2"/>
          <p:cNvSpPr txBox="1"/>
          <p:nvPr/>
        </p:nvSpPr>
        <p:spPr>
          <a:xfrm>
            <a:off x="2194045" y="1906607"/>
            <a:ext cx="4389962" cy="4321052"/>
          </a:xfrm>
          <a:prstGeom prst="rect">
            <a:avLst/>
          </a:prstGeom>
          <a:noFill/>
          <a:ln>
            <a:noFill/>
          </a:ln>
        </p:spPr>
        <p:txBody>
          <a:bodyPr lIns="0" tIns="0" rIns="0" bIns="0"/>
          <a:lstStyle/>
          <a:p>
            <a:pPr marL="124432" indent="-124432">
              <a:buClr>
                <a:srgbClr val="FF420E"/>
              </a:buClr>
              <a:buFont typeface="Symbol" charset="2"/>
              <a:buChar char=""/>
            </a:pPr>
            <a:r>
              <a:rPr lang="en-US" sz="2540" spc="-1">
                <a:solidFill>
                  <a:srgbClr val="000000"/>
                </a:solidFill>
                <a:uFill>
                  <a:solidFill>
                    <a:srgbClr val="FFFFFF"/>
                  </a:solidFill>
                </a:uFill>
                <a:latin typeface="Arial"/>
              </a:rPr>
              <a:t>Client-Server Architecture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All use the same Repository</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Each committer has write access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Each committer checks in his changes himself  – there is no review before checkin.</a:t>
            </a:r>
            <a:endParaRPr lang="en-US" sz="1397" spc="-1">
              <a:solidFill>
                <a:srgbClr val="000000"/>
              </a:solidFill>
              <a:uFill>
                <a:solidFill>
                  <a:srgbClr val="FFFFFF"/>
                </a:solidFill>
              </a:uFill>
              <a:latin typeface="Arial"/>
            </a:endParaRPr>
          </a:p>
        </p:txBody>
      </p:sp>
      <p:sp>
        <p:nvSpPr>
          <p:cNvPr id="176" name="Rectangle 3"/>
          <p:cNvSpPr/>
          <p:nvPr/>
        </p:nvSpPr>
        <p:spPr>
          <a:xfrm>
            <a:off x="7890349" y="3592441"/>
            <a:ext cx="979756" cy="1306342"/>
          </a:xfrm>
          <a:prstGeom prst="rect">
            <a:avLst/>
          </a:prstGeom>
          <a:solidFill>
            <a:srgbClr val="FF9966"/>
          </a:solidFill>
          <a:ln>
            <a:solidFill>
              <a:srgbClr val="000000"/>
            </a:solidFill>
          </a:ln>
        </p:spPr>
        <p:txBody>
          <a:bodyPr lIns="81646" tIns="40823" rIns="81646" bIns="40823" anchor="ctr" anchorCtr="1"/>
          <a:lstStyle/>
          <a:p>
            <a:pPr algn="ctr"/>
            <a:r>
              <a:rPr lang="de-DE" sz="1633" spc="-1">
                <a:solidFill>
                  <a:srgbClr val="000000"/>
                </a:solidFill>
                <a:uFill>
                  <a:solidFill>
                    <a:srgbClr val="FFFFFF"/>
                  </a:solidFill>
                </a:uFill>
                <a:latin typeface="Arial"/>
              </a:rPr>
              <a:t>SCM</a:t>
            </a:r>
          </a:p>
        </p:txBody>
      </p:sp>
      <p:sp>
        <p:nvSpPr>
          <p:cNvPr id="177" name="CustomShape 4"/>
          <p:cNvSpPr/>
          <p:nvPr/>
        </p:nvSpPr>
        <p:spPr>
          <a:xfrm>
            <a:off x="6910593" y="4572197"/>
            <a:ext cx="489878" cy="489878"/>
          </a:xfrm>
          <a:prstGeom prst="smileyFace">
            <a:avLst>
              <a:gd name="adj" fmla="val 17520"/>
            </a:avLst>
          </a:prstGeom>
          <a:solidFill>
            <a:srgbClr val="99CCFF"/>
          </a:solidFill>
          <a:ln>
            <a:solidFill>
              <a:srgbClr val="000000"/>
            </a:solidFill>
          </a:ln>
        </p:spPr>
        <p:style>
          <a:lnRef idx="0">
            <a:scrgbClr r="0" g="0" b="0"/>
          </a:lnRef>
          <a:fillRef idx="0">
            <a:scrgbClr r="0" g="0" b="0"/>
          </a:fillRef>
          <a:effectRef idx="0">
            <a:scrgbClr r="0" g="0" b="0"/>
          </a:effectRef>
          <a:fontRef idx="minor"/>
        </p:style>
      </p:sp>
      <p:sp>
        <p:nvSpPr>
          <p:cNvPr id="178" name="CustomShape 5"/>
          <p:cNvSpPr/>
          <p:nvPr/>
        </p:nvSpPr>
        <p:spPr>
          <a:xfrm>
            <a:off x="6910593" y="2939270"/>
            <a:ext cx="489878" cy="489878"/>
          </a:xfrm>
          <a:prstGeom prst="smileyFace">
            <a:avLst>
              <a:gd name="adj" fmla="val 17520"/>
            </a:avLst>
          </a:prstGeom>
          <a:solidFill>
            <a:srgbClr val="99CCFF"/>
          </a:solidFill>
          <a:ln>
            <a:solidFill>
              <a:srgbClr val="000000"/>
            </a:solidFill>
          </a:ln>
        </p:spPr>
        <p:style>
          <a:lnRef idx="0">
            <a:scrgbClr r="0" g="0" b="0"/>
          </a:lnRef>
          <a:fillRef idx="0">
            <a:scrgbClr r="0" g="0" b="0"/>
          </a:fillRef>
          <a:effectRef idx="0">
            <a:scrgbClr r="0" g="0" b="0"/>
          </a:effectRef>
          <a:fontRef idx="minor"/>
        </p:style>
      </p:sp>
      <p:sp>
        <p:nvSpPr>
          <p:cNvPr id="179" name="CustomShape 6"/>
          <p:cNvSpPr/>
          <p:nvPr/>
        </p:nvSpPr>
        <p:spPr>
          <a:xfrm>
            <a:off x="9359984" y="3265855"/>
            <a:ext cx="489878" cy="489878"/>
          </a:xfrm>
          <a:prstGeom prst="smileyFace">
            <a:avLst>
              <a:gd name="adj" fmla="val 17520"/>
            </a:avLst>
          </a:prstGeom>
          <a:solidFill>
            <a:srgbClr val="99CCFF"/>
          </a:solidFill>
          <a:ln>
            <a:solidFill>
              <a:srgbClr val="000000"/>
            </a:solidFill>
          </a:ln>
        </p:spPr>
        <p:style>
          <a:lnRef idx="0">
            <a:scrgbClr r="0" g="0" b="0"/>
          </a:lnRef>
          <a:fillRef idx="0">
            <a:scrgbClr r="0" g="0" b="0"/>
          </a:fillRef>
          <a:effectRef idx="0">
            <a:scrgbClr r="0" g="0" b="0"/>
          </a:effectRef>
          <a:fontRef idx="minor"/>
        </p:style>
      </p:sp>
      <p:sp>
        <p:nvSpPr>
          <p:cNvPr id="180" name="CustomShape 7"/>
          <p:cNvSpPr/>
          <p:nvPr/>
        </p:nvSpPr>
        <p:spPr>
          <a:xfrm>
            <a:off x="8053642" y="2449392"/>
            <a:ext cx="489878" cy="489878"/>
          </a:xfrm>
          <a:prstGeom prst="smileyFace">
            <a:avLst>
              <a:gd name="adj" fmla="val 17520"/>
            </a:avLst>
          </a:prstGeom>
          <a:solidFill>
            <a:srgbClr val="99CCFF"/>
          </a:solidFill>
          <a:ln>
            <a:solidFill>
              <a:srgbClr val="000000"/>
            </a:solidFill>
          </a:ln>
        </p:spPr>
        <p:style>
          <a:lnRef idx="0">
            <a:scrgbClr r="0" g="0" b="0"/>
          </a:lnRef>
          <a:fillRef idx="0">
            <a:scrgbClr r="0" g="0" b="0"/>
          </a:fillRef>
          <a:effectRef idx="0">
            <a:scrgbClr r="0" g="0" b="0"/>
          </a:effectRef>
          <a:fontRef idx="minor"/>
        </p:style>
      </p:sp>
      <p:sp>
        <p:nvSpPr>
          <p:cNvPr id="181" name="CustomShape 8"/>
          <p:cNvSpPr/>
          <p:nvPr/>
        </p:nvSpPr>
        <p:spPr>
          <a:xfrm>
            <a:off x="9359984" y="4898783"/>
            <a:ext cx="489878" cy="489878"/>
          </a:xfrm>
          <a:prstGeom prst="smileyFace">
            <a:avLst>
              <a:gd name="adj" fmla="val 17520"/>
            </a:avLst>
          </a:prstGeom>
          <a:solidFill>
            <a:srgbClr val="99CCFF"/>
          </a:solidFill>
          <a:ln>
            <a:solidFill>
              <a:srgbClr val="000000"/>
            </a:solidFill>
          </a:ln>
        </p:spPr>
        <p:style>
          <a:lnRef idx="0">
            <a:scrgbClr r="0" g="0" b="0"/>
          </a:lnRef>
          <a:fillRef idx="0">
            <a:scrgbClr r="0" g="0" b="0"/>
          </a:fillRef>
          <a:effectRef idx="0">
            <a:scrgbClr r="0" g="0" b="0"/>
          </a:effectRef>
          <a:fontRef idx="minor"/>
        </p:style>
      </p:sp>
      <p:sp>
        <p:nvSpPr>
          <p:cNvPr id="182" name="CustomShape 9"/>
          <p:cNvSpPr/>
          <p:nvPr/>
        </p:nvSpPr>
        <p:spPr>
          <a:xfrm>
            <a:off x="8053642" y="5551954"/>
            <a:ext cx="489878" cy="489878"/>
          </a:xfrm>
          <a:prstGeom prst="smileyFace">
            <a:avLst>
              <a:gd name="adj" fmla="val 17520"/>
            </a:avLst>
          </a:prstGeom>
          <a:solidFill>
            <a:srgbClr val="99CCFF"/>
          </a:solidFill>
          <a:ln>
            <a:solidFill>
              <a:srgbClr val="000000"/>
            </a:solidFill>
          </a:ln>
        </p:spPr>
        <p:style>
          <a:lnRef idx="0">
            <a:scrgbClr r="0" g="0" b="0"/>
          </a:lnRef>
          <a:fillRef idx="0">
            <a:scrgbClr r="0" g="0" b="0"/>
          </a:fillRef>
          <a:effectRef idx="0">
            <a:scrgbClr r="0" g="0" b="0"/>
          </a:effectRef>
          <a:fontRef idx="minor"/>
        </p:style>
      </p:sp>
      <p:sp>
        <p:nvSpPr>
          <p:cNvPr id="11" name="TextBox 10"/>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105274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Linux kernel maintenance - old style</a:t>
            </a:r>
            <a:endParaRPr lang="en-US" sz="2177" spc="-1">
              <a:solidFill>
                <a:srgbClr val="FF6633"/>
              </a:solidFill>
              <a:uFill>
                <a:solidFill>
                  <a:srgbClr val="FFFFFF"/>
                </a:solidFill>
              </a:uFill>
              <a:latin typeface="Arial"/>
            </a:endParaRPr>
          </a:p>
        </p:txBody>
      </p:sp>
      <p:sp>
        <p:nvSpPr>
          <p:cNvPr id="184" name="TextShape 2"/>
          <p:cNvSpPr txBox="1"/>
          <p:nvPr/>
        </p:nvSpPr>
        <p:spPr>
          <a:xfrm>
            <a:off x="2194045" y="1906607"/>
            <a:ext cx="3810599" cy="4321052"/>
          </a:xfrm>
          <a:prstGeom prst="rect">
            <a:avLst/>
          </a:prstGeom>
          <a:noFill/>
          <a:ln>
            <a:noFill/>
          </a:ln>
        </p:spPr>
        <p:txBody>
          <a:bodyPr lIns="0" tIns="0" rIns="0" bIns="0"/>
          <a:lstStyle/>
          <a:p>
            <a:pPr marL="124432" indent="-124432">
              <a:buClr>
                <a:srgbClr val="FF420E"/>
              </a:buClr>
              <a:buFont typeface="Symbol" charset="2"/>
              <a:buChar char=""/>
            </a:pPr>
            <a:r>
              <a:rPr lang="en-US" sz="2540" spc="-1">
                <a:solidFill>
                  <a:srgbClr val="000000"/>
                </a:solidFill>
                <a:uFill>
                  <a:solidFill>
                    <a:srgbClr val="FFFFFF"/>
                  </a:solidFill>
                </a:uFill>
                <a:latin typeface="Arial"/>
              </a:rPr>
              <a:t>Linus as single "Committer"</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All people sending patches to Linus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Linus merged all Patches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Linus maintained all changes himself</a:t>
            </a:r>
            <a:endParaRPr lang="en-US" sz="1397" spc="-1">
              <a:solidFill>
                <a:srgbClr val="000000"/>
              </a:solidFill>
              <a:uFill>
                <a:solidFill>
                  <a:srgbClr val="FFFFFF"/>
                </a:solidFill>
              </a:uFill>
              <a:latin typeface="Arial"/>
            </a:endParaRPr>
          </a:p>
        </p:txBody>
      </p:sp>
      <p:pic>
        <p:nvPicPr>
          <p:cNvPr id="185" name="Picture 184"/>
          <p:cNvPicPr/>
          <p:nvPr/>
        </p:nvPicPr>
        <p:blipFill>
          <a:blip r:embed="rId3" cstate="screen">
            <a:extLst>
              <a:ext uri="{28A0092B-C50C-407E-A947-70E740481C1C}">
                <a14:useLocalDpi xmlns:a14="http://schemas.microsoft.com/office/drawing/2010/main"/>
              </a:ext>
            </a:extLst>
          </a:blip>
          <a:stretch/>
        </p:blipFill>
        <p:spPr>
          <a:xfrm>
            <a:off x="6229989" y="2125419"/>
            <a:ext cx="4082318" cy="3589827"/>
          </a:xfrm>
          <a:prstGeom prst="rect">
            <a:avLst/>
          </a:prstGeom>
          <a:ln>
            <a:noFill/>
          </a:ln>
        </p:spPr>
      </p:pic>
      <p:sp>
        <p:nvSpPr>
          <p:cNvPr id="5" name="TextBox 4"/>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9489225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Problems of classical SCMs</a:t>
            </a:r>
            <a:endParaRPr lang="en-US" sz="2177" spc="-1">
              <a:solidFill>
                <a:srgbClr val="FF6633"/>
              </a:solidFill>
              <a:uFill>
                <a:solidFill>
                  <a:srgbClr val="FFFFFF"/>
                </a:solidFill>
              </a:uFill>
              <a:latin typeface="Arial"/>
            </a:endParaRPr>
          </a:p>
        </p:txBody>
      </p:sp>
      <p:sp>
        <p:nvSpPr>
          <p:cNvPr id="187" name="TextShape 2"/>
          <p:cNvSpPr txBox="1"/>
          <p:nvPr/>
        </p:nvSpPr>
        <p:spPr>
          <a:xfrm>
            <a:off x="2194045" y="1906607"/>
            <a:ext cx="3810599" cy="4321052"/>
          </a:xfrm>
          <a:prstGeom prst="rect">
            <a:avLst/>
          </a:prstGeom>
          <a:noFill/>
          <a:ln>
            <a:noFill/>
          </a:ln>
        </p:spPr>
        <p:txBody>
          <a:bodyPr lIns="0" tIns="0" rIns="0" bIns="0"/>
          <a:lstStyle/>
          <a:p>
            <a:pPr marL="124432" indent="-124432">
              <a:buClr>
                <a:srgbClr val="FF420E"/>
              </a:buClr>
              <a:buFont typeface="Symbol" charset="2"/>
              <a:buChar char=""/>
            </a:pPr>
            <a:r>
              <a:rPr lang="en-US" sz="2540" spc="-1">
                <a:solidFill>
                  <a:srgbClr val="000000"/>
                </a:solidFill>
                <a:uFill>
                  <a:solidFill>
                    <a:srgbClr val="FFFFFF"/>
                  </a:solidFill>
                </a:uFill>
                <a:latin typeface="Arial"/>
              </a:rPr>
              <a:t>Classical Client-Server SCMs require a strict hierarchical organisation.</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Only works if the server is up and running</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Working offline is impossible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In bigger projects you often face problems with access control</a:t>
            </a:r>
            <a:endParaRPr lang="en-US" sz="1397" spc="-1">
              <a:solidFill>
                <a:srgbClr val="000000"/>
              </a:solidFill>
              <a:uFill>
                <a:solidFill>
                  <a:srgbClr val="FFFFFF"/>
                </a:solidFill>
              </a:uFill>
              <a:latin typeface="Arial"/>
            </a:endParaRPr>
          </a:p>
        </p:txBody>
      </p:sp>
      <p:pic>
        <p:nvPicPr>
          <p:cNvPr id="188" name="Picture 187"/>
          <p:cNvPicPr/>
          <p:nvPr/>
        </p:nvPicPr>
        <p:blipFill>
          <a:blip r:embed="rId3"/>
          <a:stretch/>
        </p:blipFill>
        <p:spPr>
          <a:xfrm>
            <a:off x="6257422" y="2064021"/>
            <a:ext cx="4227649" cy="3977811"/>
          </a:xfrm>
          <a:prstGeom prst="rect">
            <a:avLst/>
          </a:prstGeom>
          <a:ln>
            <a:noFill/>
          </a:ln>
        </p:spPr>
      </p:pic>
      <p:sp>
        <p:nvSpPr>
          <p:cNvPr id="5" name="TextBox 4"/>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13282562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Topology of DSCMs</a:t>
            </a:r>
            <a:endParaRPr lang="en-US" sz="2177" spc="-1">
              <a:solidFill>
                <a:srgbClr val="FF6633"/>
              </a:solidFill>
              <a:uFill>
                <a:solidFill>
                  <a:srgbClr val="FFFFFF"/>
                </a:solidFill>
              </a:uFill>
              <a:latin typeface="Arial"/>
            </a:endParaRPr>
          </a:p>
        </p:txBody>
      </p:sp>
      <p:sp>
        <p:nvSpPr>
          <p:cNvPr id="190" name="Rectangle 2"/>
          <p:cNvSpPr/>
          <p:nvPr/>
        </p:nvSpPr>
        <p:spPr>
          <a:xfrm>
            <a:off x="5440958" y="2122806"/>
            <a:ext cx="1306342" cy="1143049"/>
          </a:xfrm>
          <a:prstGeom prst="rect">
            <a:avLst/>
          </a:prstGeom>
          <a:solidFill>
            <a:srgbClr val="99CCFF"/>
          </a:solidFill>
          <a:ln>
            <a:solidFill>
              <a:srgbClr val="000000"/>
            </a:solidFill>
          </a:ln>
        </p:spPr>
        <p:txBody>
          <a:bodyPr lIns="81646" tIns="40823" rIns="81646" bIns="40823" anchor="ctr" anchorCtr="1"/>
          <a:lstStyle/>
          <a:p>
            <a:pPr algn="ctr"/>
            <a:r>
              <a:rPr lang="de-DE" sz="1633" spc="-1">
                <a:solidFill>
                  <a:srgbClr val="000000"/>
                </a:solidFill>
                <a:uFill>
                  <a:solidFill>
                    <a:srgbClr val="FFFFFF"/>
                  </a:solidFill>
                </a:uFill>
                <a:latin typeface="Arial"/>
              </a:rPr>
              <a:t>Mathias</a:t>
            </a:r>
          </a:p>
        </p:txBody>
      </p:sp>
      <p:sp>
        <p:nvSpPr>
          <p:cNvPr id="191" name="Rectangle 3"/>
          <p:cNvSpPr/>
          <p:nvPr/>
        </p:nvSpPr>
        <p:spPr>
          <a:xfrm>
            <a:off x="7563764" y="2775977"/>
            <a:ext cx="1306342" cy="1143049"/>
          </a:xfrm>
          <a:prstGeom prst="rect">
            <a:avLst/>
          </a:prstGeom>
          <a:solidFill>
            <a:srgbClr val="99CCFF"/>
          </a:solidFill>
          <a:ln>
            <a:solidFill>
              <a:srgbClr val="000000"/>
            </a:solidFill>
          </a:ln>
        </p:spPr>
        <p:txBody>
          <a:bodyPr lIns="81646" tIns="40823" rIns="81646" bIns="40823" anchor="ctr" anchorCtr="1"/>
          <a:lstStyle/>
          <a:p>
            <a:pPr algn="ctr"/>
            <a:r>
              <a:rPr lang="de-DE" sz="1633" spc="-1">
                <a:solidFill>
                  <a:srgbClr val="000000"/>
                </a:solidFill>
                <a:uFill>
                  <a:solidFill>
                    <a:srgbClr val="FFFFFF"/>
                  </a:solidFill>
                </a:uFill>
                <a:latin typeface="Arial"/>
              </a:rPr>
              <a:t>Susanne</a:t>
            </a:r>
          </a:p>
        </p:txBody>
      </p:sp>
      <p:sp>
        <p:nvSpPr>
          <p:cNvPr id="192" name="Rectangle 4"/>
          <p:cNvSpPr/>
          <p:nvPr/>
        </p:nvSpPr>
        <p:spPr>
          <a:xfrm>
            <a:off x="2501689" y="2939270"/>
            <a:ext cx="1306342" cy="1143049"/>
          </a:xfrm>
          <a:prstGeom prst="rect">
            <a:avLst/>
          </a:prstGeom>
          <a:solidFill>
            <a:srgbClr val="99CCFF"/>
          </a:solidFill>
          <a:ln>
            <a:solidFill>
              <a:srgbClr val="000000"/>
            </a:solidFill>
          </a:ln>
        </p:spPr>
        <p:txBody>
          <a:bodyPr lIns="81646" tIns="40823" rIns="81646" bIns="40823" anchor="ctr" anchorCtr="1"/>
          <a:lstStyle/>
          <a:p>
            <a:pPr algn="ctr"/>
            <a:r>
              <a:rPr lang="de-DE" sz="1633" spc="-1">
                <a:solidFill>
                  <a:srgbClr val="000000"/>
                </a:solidFill>
                <a:uFill>
                  <a:solidFill>
                    <a:srgbClr val="FFFFFF"/>
                  </a:solidFill>
                </a:uFill>
                <a:latin typeface="Arial"/>
              </a:rPr>
              <a:t>Stephan</a:t>
            </a:r>
          </a:p>
        </p:txBody>
      </p:sp>
      <p:sp>
        <p:nvSpPr>
          <p:cNvPr id="193" name="Rectangle 5"/>
          <p:cNvSpPr/>
          <p:nvPr/>
        </p:nvSpPr>
        <p:spPr>
          <a:xfrm>
            <a:off x="5114372" y="4109752"/>
            <a:ext cx="1306342" cy="1143049"/>
          </a:xfrm>
          <a:prstGeom prst="rect">
            <a:avLst/>
          </a:prstGeom>
          <a:solidFill>
            <a:srgbClr val="99CCFF"/>
          </a:solidFill>
          <a:ln>
            <a:solidFill>
              <a:srgbClr val="000000"/>
            </a:solidFill>
          </a:ln>
        </p:spPr>
        <p:txBody>
          <a:bodyPr lIns="81646" tIns="40823" rIns="81646" bIns="40823" anchor="ctr" anchorCtr="1"/>
          <a:lstStyle/>
          <a:p>
            <a:pPr algn="ctr"/>
            <a:r>
              <a:rPr lang="de-DE" sz="1633" spc="-1">
                <a:solidFill>
                  <a:srgbClr val="000000"/>
                </a:solidFill>
                <a:uFill>
                  <a:solidFill>
                    <a:srgbClr val="FFFFFF"/>
                  </a:solidFill>
                </a:uFill>
                <a:latin typeface="Arial"/>
              </a:rPr>
              <a:t>Mark</a:t>
            </a:r>
          </a:p>
        </p:txBody>
      </p:sp>
      <p:sp>
        <p:nvSpPr>
          <p:cNvPr id="194" name="Rectangle 6"/>
          <p:cNvSpPr/>
          <p:nvPr/>
        </p:nvSpPr>
        <p:spPr>
          <a:xfrm>
            <a:off x="7890349" y="4898783"/>
            <a:ext cx="1306342" cy="1143049"/>
          </a:xfrm>
          <a:prstGeom prst="rect">
            <a:avLst/>
          </a:prstGeom>
          <a:solidFill>
            <a:srgbClr val="99CCFF"/>
          </a:solidFill>
          <a:ln>
            <a:solidFill>
              <a:srgbClr val="000000"/>
            </a:solidFill>
          </a:ln>
        </p:spPr>
        <p:txBody>
          <a:bodyPr lIns="81646" tIns="40823" rIns="81646" bIns="40823" anchor="ctr" anchorCtr="1"/>
          <a:lstStyle/>
          <a:p>
            <a:pPr algn="ctr"/>
            <a:r>
              <a:rPr lang="de-DE" sz="1633" spc="-1">
                <a:solidFill>
                  <a:srgbClr val="000000"/>
                </a:solidFill>
                <a:uFill>
                  <a:solidFill>
                    <a:srgbClr val="FFFFFF"/>
                  </a:solidFill>
                </a:uFill>
                <a:latin typeface="Arial"/>
              </a:rPr>
              <a:t>Sigi</a:t>
            </a:r>
          </a:p>
        </p:txBody>
      </p:sp>
      <p:sp>
        <p:nvSpPr>
          <p:cNvPr id="195" name="CustomShape 7"/>
          <p:cNvSpPr/>
          <p:nvPr/>
        </p:nvSpPr>
        <p:spPr>
          <a:xfrm>
            <a:off x="3154860" y="3592441"/>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FF8D00"/>
          </a:solidFill>
          <a:ln>
            <a:solidFill>
              <a:srgbClr val="000000"/>
            </a:solidFill>
          </a:ln>
        </p:spPr>
        <p:style>
          <a:lnRef idx="0">
            <a:scrgbClr r="0" g="0" b="0"/>
          </a:lnRef>
          <a:fillRef idx="0">
            <a:scrgbClr r="0" g="0" b="0"/>
          </a:fillRef>
          <a:effectRef idx="0">
            <a:scrgbClr r="0" g="0" b="0"/>
          </a:effectRef>
          <a:fontRef idx="minor"/>
        </p:style>
      </p:sp>
      <p:sp>
        <p:nvSpPr>
          <p:cNvPr id="196" name="CustomShape 8"/>
          <p:cNvSpPr/>
          <p:nvPr/>
        </p:nvSpPr>
        <p:spPr>
          <a:xfrm>
            <a:off x="6094129" y="2775977"/>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FF8D00"/>
          </a:solidFill>
          <a:ln>
            <a:solidFill>
              <a:srgbClr val="000000"/>
            </a:solidFill>
          </a:ln>
        </p:spPr>
        <p:style>
          <a:lnRef idx="0">
            <a:scrgbClr r="0" g="0" b="0"/>
          </a:lnRef>
          <a:fillRef idx="0">
            <a:scrgbClr r="0" g="0" b="0"/>
          </a:fillRef>
          <a:effectRef idx="0">
            <a:scrgbClr r="0" g="0" b="0"/>
          </a:effectRef>
          <a:fontRef idx="minor"/>
        </p:style>
      </p:sp>
      <p:sp>
        <p:nvSpPr>
          <p:cNvPr id="197" name="CustomShape 9"/>
          <p:cNvSpPr/>
          <p:nvPr/>
        </p:nvSpPr>
        <p:spPr>
          <a:xfrm>
            <a:off x="5767544" y="4735490"/>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FF8D00"/>
          </a:solidFill>
          <a:ln>
            <a:solidFill>
              <a:srgbClr val="000000"/>
            </a:solidFill>
          </a:ln>
        </p:spPr>
        <p:style>
          <a:lnRef idx="0">
            <a:scrgbClr r="0" g="0" b="0"/>
          </a:lnRef>
          <a:fillRef idx="0">
            <a:scrgbClr r="0" g="0" b="0"/>
          </a:fillRef>
          <a:effectRef idx="0">
            <a:scrgbClr r="0" g="0" b="0"/>
          </a:effectRef>
          <a:fontRef idx="minor"/>
        </p:style>
      </p:sp>
      <p:sp>
        <p:nvSpPr>
          <p:cNvPr id="198" name="CustomShape 10"/>
          <p:cNvSpPr/>
          <p:nvPr/>
        </p:nvSpPr>
        <p:spPr>
          <a:xfrm>
            <a:off x="8216935" y="3429148"/>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FF8080"/>
          </a:solidFill>
          <a:ln>
            <a:solidFill>
              <a:srgbClr val="000000"/>
            </a:solidFill>
          </a:ln>
        </p:spPr>
        <p:style>
          <a:lnRef idx="0">
            <a:scrgbClr r="0" g="0" b="0"/>
          </a:lnRef>
          <a:fillRef idx="0">
            <a:scrgbClr r="0" g="0" b="0"/>
          </a:fillRef>
          <a:effectRef idx="0">
            <a:scrgbClr r="0" g="0" b="0"/>
          </a:effectRef>
          <a:fontRef idx="minor"/>
        </p:style>
      </p:sp>
      <p:sp>
        <p:nvSpPr>
          <p:cNvPr id="199" name="CustomShape 11"/>
          <p:cNvSpPr/>
          <p:nvPr/>
        </p:nvSpPr>
        <p:spPr>
          <a:xfrm>
            <a:off x="8706813" y="5551954"/>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FF8080"/>
          </a:solidFill>
          <a:ln>
            <a:solidFill>
              <a:srgbClr val="000000"/>
            </a:solidFill>
          </a:ln>
        </p:spPr>
        <p:style>
          <a:lnRef idx="0">
            <a:scrgbClr r="0" g="0" b="0"/>
          </a:lnRef>
          <a:fillRef idx="0">
            <a:scrgbClr r="0" g="0" b="0"/>
          </a:fillRef>
          <a:effectRef idx="0">
            <a:scrgbClr r="0" g="0" b="0"/>
          </a:effectRef>
          <a:fontRef idx="minor"/>
        </p:style>
      </p:sp>
      <p:sp>
        <p:nvSpPr>
          <p:cNvPr id="200" name="CustomShape 12"/>
          <p:cNvSpPr/>
          <p:nvPr/>
        </p:nvSpPr>
        <p:spPr>
          <a:xfrm>
            <a:off x="7890349" y="5551954"/>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FF8D00"/>
          </a:solidFill>
          <a:ln>
            <a:solidFill>
              <a:srgbClr val="000000"/>
            </a:solidFill>
          </a:ln>
        </p:spPr>
        <p:style>
          <a:lnRef idx="0">
            <a:scrgbClr r="0" g="0" b="0"/>
          </a:lnRef>
          <a:fillRef idx="0">
            <a:scrgbClr r="0" g="0" b="0"/>
          </a:fillRef>
          <a:effectRef idx="0">
            <a:scrgbClr r="0" g="0" b="0"/>
          </a:effectRef>
          <a:fontRef idx="minor"/>
        </p:style>
      </p:sp>
      <p:sp>
        <p:nvSpPr>
          <p:cNvPr id="201" name="CustomShape 13"/>
          <p:cNvSpPr/>
          <p:nvPr/>
        </p:nvSpPr>
        <p:spPr>
          <a:xfrm>
            <a:off x="7890349" y="4898783"/>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3DEB3D"/>
          </a:solidFill>
          <a:ln>
            <a:solidFill>
              <a:srgbClr val="000000"/>
            </a:solidFill>
          </a:ln>
        </p:spPr>
        <p:style>
          <a:lnRef idx="0">
            <a:scrgbClr r="0" g="0" b="0"/>
          </a:lnRef>
          <a:fillRef idx="0">
            <a:scrgbClr r="0" g="0" b="0"/>
          </a:fillRef>
          <a:effectRef idx="0">
            <a:scrgbClr r="0" g="0" b="0"/>
          </a:effectRef>
          <a:fontRef idx="minor"/>
        </p:style>
      </p:sp>
      <p:sp>
        <p:nvSpPr>
          <p:cNvPr id="202" name="CustomShape 14"/>
          <p:cNvSpPr/>
          <p:nvPr/>
        </p:nvSpPr>
        <p:spPr>
          <a:xfrm>
            <a:off x="5440958" y="2122806"/>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3DEB3D"/>
          </a:solidFill>
          <a:ln>
            <a:solidFill>
              <a:srgbClr val="000000"/>
            </a:solidFill>
          </a:ln>
        </p:spPr>
        <p:style>
          <a:lnRef idx="0">
            <a:scrgbClr r="0" g="0" b="0"/>
          </a:lnRef>
          <a:fillRef idx="0">
            <a:scrgbClr r="0" g="0" b="0"/>
          </a:fillRef>
          <a:effectRef idx="0">
            <a:scrgbClr r="0" g="0" b="0"/>
          </a:effectRef>
          <a:fontRef idx="minor"/>
        </p:style>
      </p:sp>
      <p:sp>
        <p:nvSpPr>
          <p:cNvPr id="203" name="CustomShape 15"/>
          <p:cNvSpPr/>
          <p:nvPr/>
        </p:nvSpPr>
        <p:spPr>
          <a:xfrm>
            <a:off x="6257422" y="2122806"/>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FF8080"/>
          </a:solidFill>
          <a:ln>
            <a:solidFill>
              <a:srgbClr val="000000"/>
            </a:solidFill>
          </a:ln>
        </p:spPr>
        <p:style>
          <a:lnRef idx="0">
            <a:scrgbClr r="0" g="0" b="0"/>
          </a:lnRef>
          <a:fillRef idx="0">
            <a:scrgbClr r="0" g="0" b="0"/>
          </a:fillRef>
          <a:effectRef idx="0">
            <a:scrgbClr r="0" g="0" b="0"/>
          </a:effectRef>
          <a:fontRef idx="minor"/>
        </p:style>
      </p:sp>
      <p:sp>
        <p:nvSpPr>
          <p:cNvPr id="17" name="TextBox 16"/>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11910964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Maintaining Linux with Git</a:t>
            </a:r>
            <a:endParaRPr lang="en-US" sz="2177" spc="-1">
              <a:solidFill>
                <a:srgbClr val="FF6633"/>
              </a:solidFill>
              <a:uFill>
                <a:solidFill>
                  <a:srgbClr val="FFFFFF"/>
                </a:solidFill>
              </a:uFill>
              <a:latin typeface="Arial"/>
            </a:endParaRPr>
          </a:p>
        </p:txBody>
      </p:sp>
      <p:pic>
        <p:nvPicPr>
          <p:cNvPr id="205" name="Picture 204"/>
          <p:cNvPicPr/>
          <p:nvPr/>
        </p:nvPicPr>
        <p:blipFill>
          <a:blip r:embed="rId3"/>
          <a:stretch/>
        </p:blipFill>
        <p:spPr>
          <a:xfrm>
            <a:off x="1848844" y="1757357"/>
            <a:ext cx="8490896" cy="4774353"/>
          </a:xfrm>
          <a:prstGeom prst="rect">
            <a:avLst/>
          </a:prstGeom>
          <a:ln>
            <a:noFill/>
          </a:ln>
        </p:spPr>
      </p:pic>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20632807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Network of Trust</a:t>
            </a:r>
            <a:endParaRPr lang="en-US" sz="2177" spc="-1">
              <a:solidFill>
                <a:srgbClr val="FF6633"/>
              </a:solidFill>
              <a:uFill>
                <a:solidFill>
                  <a:srgbClr val="FFFFFF"/>
                </a:solidFill>
              </a:uFill>
              <a:latin typeface="Arial"/>
            </a:endParaRPr>
          </a:p>
        </p:txBody>
      </p:sp>
      <p:sp>
        <p:nvSpPr>
          <p:cNvPr id="207" name="TextShape 2"/>
          <p:cNvSpPr txBox="1"/>
          <p:nvPr/>
        </p:nvSpPr>
        <p:spPr>
          <a:xfrm>
            <a:off x="2194045" y="1906607"/>
            <a:ext cx="7809312" cy="4239079"/>
          </a:xfrm>
          <a:prstGeom prst="rect">
            <a:avLst/>
          </a:prstGeom>
          <a:noFill/>
          <a:ln>
            <a:noFill/>
          </a:ln>
        </p:spPr>
        <p:txBody>
          <a:bodyPr lIns="0" tIns="0" rIns="0" bIns="0"/>
          <a:lstStyle/>
          <a:p>
            <a:pPr marL="124432" indent="-124432">
              <a:buClr>
                <a:srgbClr val="FF420E"/>
              </a:buClr>
              <a:buFont typeface="Symbol" charset="2"/>
              <a:buChar char=""/>
            </a:pPr>
            <a:r>
              <a:rPr lang="en-US" sz="2540" spc="-1">
                <a:solidFill>
                  <a:srgbClr val="000000"/>
                </a:solidFill>
                <a:uFill>
                  <a:solidFill>
                    <a:srgbClr val="FFFFFF"/>
                  </a:solidFill>
                </a:uFill>
                <a:latin typeface="Arial"/>
              </a:rPr>
              <a:t>Each user only writes to his  </a:t>
            </a:r>
            <a:r>
              <a:rPr lang="en-US" sz="2540" b="1" spc="-1">
                <a:solidFill>
                  <a:srgbClr val="000000"/>
                </a:solidFill>
                <a:uFill>
                  <a:solidFill>
                    <a:srgbClr val="FFFFFF"/>
                  </a:solidFill>
                </a:uFill>
                <a:latin typeface="Arial"/>
              </a:rPr>
              <a:t>own</a:t>
            </a:r>
            <a:r>
              <a:rPr lang="en-US" sz="2540" spc="-1">
                <a:solidFill>
                  <a:srgbClr val="000000"/>
                </a:solidFill>
                <a:uFill>
                  <a:solidFill>
                    <a:srgbClr val="FFFFFF"/>
                  </a:solidFill>
                </a:uFill>
                <a:latin typeface="Arial"/>
              </a:rPr>
              <a:t> </a:t>
            </a:r>
            <a:r>
              <a:rPr lang="en-US" sz="2540" b="1" spc="-1">
                <a:solidFill>
                  <a:srgbClr val="000000"/>
                </a:solidFill>
                <a:uFill>
                  <a:solidFill>
                    <a:srgbClr val="FFFFFF"/>
                  </a:solidFill>
                </a:uFill>
                <a:latin typeface="Arial"/>
              </a:rPr>
              <a:t>Repository</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Which means</a:t>
            </a:r>
            <a:r>
              <a:rPr lang="en-US" sz="2540" b="1" spc="-1">
                <a:solidFill>
                  <a:srgbClr val="000000"/>
                </a:solidFill>
                <a:uFill>
                  <a:solidFill>
                    <a:srgbClr val="FFFFFF"/>
                  </a:solidFill>
                </a:uFill>
                <a:latin typeface="Arial"/>
              </a:rPr>
              <a:t> no authorisation problem</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Good</a:t>
            </a:r>
            <a:r>
              <a:rPr lang="en-US" sz="2540" spc="-1">
                <a:solidFill>
                  <a:srgbClr val="000000"/>
                </a:solidFill>
                <a:uFill>
                  <a:solidFill>
                    <a:srgbClr val="FFFFFF"/>
                  </a:solidFill>
                </a:uFill>
                <a:latin typeface="Arial"/>
              </a:rPr>
              <a:t> changes get pulled actively</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Author</a:t>
            </a:r>
            <a:r>
              <a:rPr lang="en-US" sz="2540" spc="-1">
                <a:solidFill>
                  <a:srgbClr val="000000"/>
                </a:solidFill>
                <a:uFill>
                  <a:solidFill>
                    <a:srgbClr val="FFFFFF"/>
                  </a:solidFill>
                </a:uFill>
                <a:latin typeface="Arial"/>
              </a:rPr>
              <a:t> of a change remains in the commit</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There is no technical master system</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Self organisation based on </a:t>
            </a:r>
            <a:r>
              <a:rPr lang="en-US" sz="2540" b="1" spc="-1">
                <a:solidFill>
                  <a:srgbClr val="000000"/>
                </a:solidFill>
                <a:uFill>
                  <a:solidFill>
                    <a:srgbClr val="FFFFFF"/>
                  </a:solidFill>
                </a:uFill>
                <a:latin typeface="Arial"/>
              </a:rPr>
              <a:t>Quality</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Changes get reviewed a few times</a:t>
            </a:r>
            <a:endParaRPr lang="en-US" sz="1397" spc="-1">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214189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Git Repository</a:t>
            </a:r>
            <a:endParaRPr lang="en-US" sz="2177" spc="-1">
              <a:solidFill>
                <a:srgbClr val="FF6633"/>
              </a:solidFill>
              <a:uFill>
                <a:solidFill>
                  <a:srgbClr val="FFFFFF"/>
                </a:solidFill>
              </a:uFill>
              <a:latin typeface="Arial"/>
            </a:endParaRPr>
          </a:p>
        </p:txBody>
      </p:sp>
      <p:sp>
        <p:nvSpPr>
          <p:cNvPr id="209" name="TextShape 2"/>
          <p:cNvSpPr txBox="1"/>
          <p:nvPr/>
        </p:nvSpPr>
        <p:spPr>
          <a:xfrm>
            <a:off x="2175103" y="1462450"/>
            <a:ext cx="7809312" cy="4416089"/>
          </a:xfrm>
          <a:prstGeom prst="rect">
            <a:avLst/>
          </a:prstGeom>
          <a:noFill/>
          <a:ln>
            <a:noFill/>
          </a:ln>
        </p:spPr>
        <p:txBody>
          <a:bodyPr lIns="0" tIns="0" rIns="0" bIns="0"/>
          <a:lstStyle/>
          <a:p>
            <a:pPr marL="124432" indent="-124432">
              <a:buClr>
                <a:srgbClr val="FF420E"/>
              </a:buClr>
              <a:buFont typeface="Symbol" charset="2"/>
              <a:buChar char=""/>
            </a:pPr>
            <a:r>
              <a:rPr lang="en-US" sz="2540" spc="-1">
                <a:solidFill>
                  <a:srgbClr val="000000"/>
                </a:solidFill>
                <a:uFill>
                  <a:solidFill>
                    <a:srgbClr val="FFFFFF"/>
                  </a:solidFill>
                </a:uFill>
                <a:latin typeface="Arial"/>
              </a:rPr>
              <a:t>Pure </a:t>
            </a:r>
            <a:r>
              <a:rPr lang="en-US" sz="2540" b="1" spc="-1">
                <a:solidFill>
                  <a:srgbClr val="000000"/>
                </a:solidFill>
                <a:uFill>
                  <a:solidFill>
                    <a:srgbClr val="FFFFFF"/>
                  </a:solidFill>
                </a:uFill>
                <a:latin typeface="Arial"/>
              </a:rPr>
              <a:t>content-tracking</a:t>
            </a:r>
            <a:r>
              <a:rPr lang="en-US" sz="2540" spc="-1">
                <a:solidFill>
                  <a:srgbClr val="000000"/>
                </a:solidFill>
                <a:uFill>
                  <a:solidFill>
                    <a:srgbClr val="FFFFFF"/>
                  </a:solidFill>
                </a:uFill>
                <a:latin typeface="Arial"/>
              </a:rPr>
              <a:t> (NO file-tracking)</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list of changes (diffs)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GIT collects Changes within a tree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Direct Acyclic dependent Graph (</a:t>
            </a:r>
            <a:r>
              <a:rPr lang="en-US" sz="2540" b="1" spc="-1">
                <a:solidFill>
                  <a:srgbClr val="000000"/>
                </a:solidFill>
                <a:uFill>
                  <a:solidFill>
                    <a:srgbClr val="FFFFFF"/>
                  </a:solidFill>
                </a:uFill>
                <a:latin typeface="Arial"/>
              </a:rPr>
              <a:t>DAG</a:t>
            </a:r>
            <a:r>
              <a:rPr lang="en-US" sz="2540" spc="-1">
                <a:solidFill>
                  <a:srgbClr val="000000"/>
                </a:solidFill>
                <a:uFill>
                  <a:solidFill>
                    <a:srgbClr val="FFFFFF"/>
                  </a:solidFill>
                </a:uFill>
                <a:latin typeface="Arial"/>
              </a:rPr>
              <a:t>) of changes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Each change has a </a:t>
            </a:r>
            <a:r>
              <a:rPr lang="en-US" sz="2540" b="1" spc="-1">
                <a:solidFill>
                  <a:srgbClr val="000000"/>
                </a:solidFill>
                <a:uFill>
                  <a:solidFill>
                    <a:srgbClr val="FFFFFF"/>
                  </a:solidFill>
                </a:uFill>
                <a:latin typeface="Arial"/>
              </a:rPr>
              <a:t>unique</a:t>
            </a:r>
            <a:r>
              <a:rPr lang="en-US" sz="2540" spc="-1">
                <a:solidFill>
                  <a:srgbClr val="000000"/>
                </a:solidFill>
                <a:uFill>
                  <a:solidFill>
                    <a:srgbClr val="FFFFFF"/>
                  </a:solidFill>
                </a:uFill>
                <a:latin typeface="Arial"/>
              </a:rPr>
              <a:t> </a:t>
            </a:r>
            <a:r>
              <a:rPr lang="en-US" sz="2540" b="1" spc="-1">
                <a:solidFill>
                  <a:srgbClr val="000000"/>
                </a:solidFill>
                <a:uFill>
                  <a:solidFill>
                    <a:srgbClr val="FFFFFF"/>
                  </a:solidFill>
                </a:uFill>
                <a:latin typeface="Arial"/>
              </a:rPr>
              <a:t>SHA1</a:t>
            </a:r>
            <a:r>
              <a:rPr lang="en-US" sz="2540" spc="-1">
                <a:solidFill>
                  <a:srgbClr val="000000"/>
                </a:solidFill>
                <a:uFill>
                  <a:solidFill>
                    <a:srgbClr val="FFFFFF"/>
                  </a:solidFill>
                </a:uFill>
                <a:latin typeface="Arial"/>
              </a:rPr>
              <a:t> hash</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That implies </a:t>
            </a:r>
            <a:r>
              <a:rPr lang="en-US" sz="2540" b="1" spc="-1">
                <a:solidFill>
                  <a:srgbClr val="000000"/>
                </a:solidFill>
                <a:uFill>
                  <a:solidFill>
                    <a:srgbClr val="FFFFFF"/>
                  </a:solidFill>
                </a:uFill>
                <a:latin typeface="Arial"/>
              </a:rPr>
              <a:t>Security</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Additional </a:t>
            </a:r>
            <a:r>
              <a:rPr lang="en-US" sz="2540" b="1" spc="-1">
                <a:solidFill>
                  <a:srgbClr val="000000"/>
                </a:solidFill>
                <a:uFill>
                  <a:solidFill>
                    <a:srgbClr val="FFFFFF"/>
                  </a:solidFill>
                </a:uFill>
                <a:latin typeface="Arial"/>
              </a:rPr>
              <a:t>GPG</a:t>
            </a:r>
            <a:r>
              <a:rPr lang="en-US" sz="2540" spc="-1">
                <a:solidFill>
                  <a:srgbClr val="000000"/>
                </a:solidFill>
                <a:uFill>
                  <a:solidFill>
                    <a:srgbClr val="FFFFFF"/>
                  </a:solidFill>
                </a:uFill>
                <a:latin typeface="Arial"/>
              </a:rPr>
              <a:t> signature possible for tags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submodules</a:t>
            </a:r>
            <a:r>
              <a:rPr lang="en-US" sz="2540" spc="-1">
                <a:solidFill>
                  <a:srgbClr val="000000"/>
                </a:solidFill>
                <a:uFill>
                  <a:solidFill>
                    <a:srgbClr val="FFFFFF"/>
                  </a:solidFill>
                </a:uFill>
                <a:latin typeface="Arial"/>
              </a:rPr>
              <a:t> support</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all info under </a:t>
            </a:r>
            <a:r>
              <a:rPr lang="en-US" sz="2540" b="1" spc="-1">
                <a:solidFill>
                  <a:srgbClr val="000000"/>
                </a:solidFill>
                <a:uFill>
                  <a:solidFill>
                    <a:srgbClr val="FFFFFF"/>
                  </a:solidFill>
                </a:uFill>
                <a:latin typeface="Arial"/>
              </a:rPr>
              <a:t>.git </a:t>
            </a:r>
            <a:r>
              <a:rPr lang="en-US" sz="2540" spc="-1">
                <a:solidFill>
                  <a:srgbClr val="000000"/>
                </a:solidFill>
                <a:uFill>
                  <a:solidFill>
                    <a:srgbClr val="FFFFFF"/>
                  </a:solidFill>
                </a:uFill>
                <a:latin typeface="Arial"/>
              </a:rPr>
              <a:t>- no garbage in your work tree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supports </a:t>
            </a:r>
            <a:r>
              <a:rPr lang="en-US" sz="2540" b="1" spc="-1">
                <a:solidFill>
                  <a:srgbClr val="000000"/>
                </a:solidFill>
                <a:uFill>
                  <a:solidFill>
                    <a:srgbClr val="FFFFFF"/>
                  </a:solidFill>
                </a:uFill>
                <a:latin typeface="Arial"/>
              </a:rPr>
              <a:t>various</a:t>
            </a:r>
            <a:r>
              <a:rPr lang="en-US" sz="2540" spc="-1">
                <a:solidFill>
                  <a:srgbClr val="000000"/>
                </a:solidFill>
                <a:uFill>
                  <a:solidFill>
                    <a:srgbClr val="FFFFFF"/>
                  </a:solidFill>
                </a:uFill>
                <a:latin typeface="Arial"/>
              </a:rPr>
              <a:t> transmission protocols</a:t>
            </a:r>
            <a:endParaRPr lang="en-US" sz="1397" spc="-1">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48127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Weak spots of GIT</a:t>
            </a:r>
            <a:endParaRPr lang="en-US" sz="2177" spc="-1">
              <a:solidFill>
                <a:srgbClr val="FF6633"/>
              </a:solidFill>
              <a:uFill>
                <a:solidFill>
                  <a:srgbClr val="FFFFFF"/>
                </a:solidFill>
              </a:uFill>
              <a:latin typeface="Arial"/>
            </a:endParaRPr>
          </a:p>
        </p:txBody>
      </p:sp>
      <p:sp>
        <p:nvSpPr>
          <p:cNvPr id="211" name="TextShape 2"/>
          <p:cNvSpPr txBox="1"/>
          <p:nvPr/>
        </p:nvSpPr>
        <p:spPr>
          <a:xfrm>
            <a:off x="2194045" y="1906607"/>
            <a:ext cx="7809312" cy="4239079"/>
          </a:xfrm>
          <a:prstGeom prst="rect">
            <a:avLst/>
          </a:prstGeom>
          <a:noFill/>
          <a:ln>
            <a:noFill/>
          </a:ln>
        </p:spPr>
        <p:txBody>
          <a:bodyPr lIns="0" tIns="0" rIns="0" bIns="0"/>
          <a:lstStyle/>
          <a:p>
            <a:pPr marL="124432" indent="-124432">
              <a:buClr>
                <a:srgbClr val="FF420E"/>
              </a:buClr>
              <a:buFont typeface="Symbol" charset="2"/>
              <a:buChar char=""/>
            </a:pPr>
            <a:r>
              <a:rPr lang="en-US" sz="2540" spc="-1">
                <a:solidFill>
                  <a:srgbClr val="000000"/>
                </a:solidFill>
                <a:uFill>
                  <a:solidFill>
                    <a:srgbClr val="FFFFFF"/>
                  </a:solidFill>
                </a:uFill>
                <a:latin typeface="Arial"/>
              </a:rPr>
              <a:t>optimized for whole </a:t>
            </a:r>
            <a:r>
              <a:rPr lang="en-US" sz="2540" b="1" spc="-1">
                <a:solidFill>
                  <a:srgbClr val="000000"/>
                </a:solidFill>
                <a:uFill>
                  <a:solidFill>
                    <a:srgbClr val="FFFFFF"/>
                  </a:solidFill>
                </a:uFill>
                <a:latin typeface="Arial"/>
              </a:rPr>
              <a:t>tree</a:t>
            </a:r>
            <a:r>
              <a:rPr lang="en-US" sz="2540" spc="-1">
                <a:solidFill>
                  <a:srgbClr val="000000"/>
                </a:solidFill>
                <a:uFill>
                  <a:solidFill>
                    <a:srgbClr val="FFFFFF"/>
                  </a:solidFill>
                </a:uFill>
                <a:latin typeface="Arial"/>
              </a:rPr>
              <a:t>s and not for single files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Annotation</a:t>
            </a:r>
            <a:r>
              <a:rPr lang="en-US" sz="2540" spc="-1">
                <a:solidFill>
                  <a:srgbClr val="000000"/>
                </a:solidFill>
                <a:uFill>
                  <a:solidFill>
                    <a:srgbClr val="FFFFFF"/>
                  </a:solidFill>
                </a:uFill>
                <a:latin typeface="Arial"/>
              </a:rPr>
              <a:t> is pretty </a:t>
            </a:r>
            <a:r>
              <a:rPr lang="en-US" sz="2540" b="1" spc="-1">
                <a:solidFill>
                  <a:srgbClr val="000000"/>
                </a:solidFill>
                <a:uFill>
                  <a:solidFill>
                    <a:srgbClr val="FFFFFF"/>
                  </a:solidFill>
                </a:uFill>
                <a:latin typeface="Arial"/>
              </a:rPr>
              <a:t>expensive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GIT manages</a:t>
            </a:r>
            <a:r>
              <a:rPr lang="en-US" sz="2540" b="1" spc="-1">
                <a:solidFill>
                  <a:srgbClr val="000000"/>
                </a:solidFill>
                <a:uFill>
                  <a:solidFill>
                    <a:srgbClr val="FFFFFF"/>
                  </a:solidFill>
                </a:uFill>
                <a:latin typeface="Arial"/>
              </a:rPr>
              <a:t> no authorisation</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GIT manages </a:t>
            </a:r>
            <a:r>
              <a:rPr lang="en-US" sz="2540" b="1" spc="-1">
                <a:solidFill>
                  <a:srgbClr val="000000"/>
                </a:solidFill>
                <a:uFill>
                  <a:solidFill>
                    <a:srgbClr val="FFFFFF"/>
                  </a:solidFill>
                </a:uFill>
                <a:latin typeface="Arial"/>
              </a:rPr>
              <a:t>no</a:t>
            </a:r>
            <a:r>
              <a:rPr lang="en-US" sz="2540" spc="-1">
                <a:solidFill>
                  <a:srgbClr val="000000"/>
                </a:solidFill>
                <a:uFill>
                  <a:solidFill>
                    <a:srgbClr val="FFFFFF"/>
                  </a:solidFill>
                </a:uFill>
                <a:latin typeface="Arial"/>
              </a:rPr>
              <a:t> </a:t>
            </a:r>
            <a:r>
              <a:rPr lang="en-US" sz="2540" b="1" spc="-1">
                <a:solidFill>
                  <a:srgbClr val="000000"/>
                </a:solidFill>
                <a:uFill>
                  <a:solidFill>
                    <a:srgbClr val="FFFFFF"/>
                  </a:solidFill>
                </a:uFill>
                <a:latin typeface="Arial"/>
              </a:rPr>
              <a:t>file metadata</a:t>
            </a:r>
            <a:endParaRPr lang="en-US" sz="1397" spc="-1">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137525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Plan For Your Time Investment</a:t>
            </a:r>
            <a:endParaRPr lang="en-US" dirty="0"/>
          </a:p>
        </p:txBody>
      </p:sp>
      <p:sp>
        <p:nvSpPr>
          <p:cNvPr id="3" name="Content Placeholder 2"/>
          <p:cNvSpPr>
            <a:spLocks noGrp="1"/>
          </p:cNvSpPr>
          <p:nvPr>
            <p:ph idx="13"/>
          </p:nvPr>
        </p:nvSpPr>
        <p:spPr/>
        <p:txBody>
          <a:bodyPr/>
          <a:lstStyle/>
          <a:p>
            <a:r>
              <a:rPr lang="en-US" dirty="0" smtClean="0"/>
              <a:t>Oracle and K-12 Education</a:t>
            </a:r>
          </a:p>
          <a:p>
            <a:r>
              <a:rPr lang="en-US" dirty="0" smtClean="0"/>
              <a:t>GitHub</a:t>
            </a:r>
          </a:p>
          <a:p>
            <a:r>
              <a:rPr lang="en-US" dirty="0" smtClean="0"/>
              <a:t>Version Control </a:t>
            </a:r>
            <a:r>
              <a:rPr lang="en-US" smtClean="0"/>
              <a:t>in </a:t>
            </a:r>
            <a:r>
              <a:rPr lang="en-US" smtClean="0"/>
              <a:t>General</a:t>
            </a:r>
            <a:endParaRPr lang="en-US" dirty="0" smtClean="0"/>
          </a:p>
          <a:p>
            <a:r>
              <a:rPr lang="en-US" dirty="0" smtClean="0"/>
              <a:t>Version Control With </a:t>
            </a:r>
            <a:r>
              <a:rPr lang="en-US" dirty="0" err="1" smtClean="0"/>
              <a:t>Git</a:t>
            </a:r>
            <a:endParaRPr lang="en-US" dirty="0" smtClean="0"/>
          </a:p>
          <a:p>
            <a:r>
              <a:rPr lang="en-US" dirty="0" smtClean="0"/>
              <a:t>GitHub Extras</a:t>
            </a:r>
          </a:p>
        </p:txBody>
      </p:sp>
      <p:sp>
        <p:nvSpPr>
          <p:cNvPr id="6" name="Pentagon 5"/>
          <p:cNvSpPr/>
          <p:nvPr/>
        </p:nvSpPr>
        <p:spPr>
          <a:xfrm>
            <a:off x="2186329" y="198120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1</a:t>
            </a:r>
          </a:p>
        </p:txBody>
      </p:sp>
      <p:sp>
        <p:nvSpPr>
          <p:cNvPr id="16" name="Pentagon 15"/>
          <p:cNvSpPr/>
          <p:nvPr/>
        </p:nvSpPr>
        <p:spPr>
          <a:xfrm>
            <a:off x="2186329" y="2677477"/>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2</a:t>
            </a:r>
          </a:p>
        </p:txBody>
      </p:sp>
      <p:sp>
        <p:nvSpPr>
          <p:cNvPr id="17" name="Pentagon 16"/>
          <p:cNvSpPr/>
          <p:nvPr/>
        </p:nvSpPr>
        <p:spPr>
          <a:xfrm>
            <a:off x="2186329" y="3373754"/>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3</a:t>
            </a:r>
          </a:p>
        </p:txBody>
      </p:sp>
      <p:sp>
        <p:nvSpPr>
          <p:cNvPr id="18" name="Pentagon 17"/>
          <p:cNvSpPr/>
          <p:nvPr/>
        </p:nvSpPr>
        <p:spPr>
          <a:xfrm>
            <a:off x="2186329" y="4070031"/>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4</a:t>
            </a:r>
          </a:p>
        </p:txBody>
      </p:sp>
      <p:sp>
        <p:nvSpPr>
          <p:cNvPr id="19" name="Pentagon 18"/>
          <p:cNvSpPr/>
          <p:nvPr/>
        </p:nvSpPr>
        <p:spPr>
          <a:xfrm>
            <a:off x="2186329" y="476631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5</a:t>
            </a:r>
          </a:p>
        </p:txBody>
      </p:sp>
      <p:sp>
        <p:nvSpPr>
          <p:cNvPr id="4" name="Slide Number Placeholder 3"/>
          <p:cNvSpPr>
            <a:spLocks noGrp="1"/>
          </p:cNvSpPr>
          <p:nvPr>
            <p:ph type="sldNum" sz="quarter" idx="12"/>
          </p:nvPr>
        </p:nvSpPr>
        <p:spPr/>
        <p:txBody>
          <a:bodyPr/>
          <a:lstStyle/>
          <a:p>
            <a:fld id="{C51EAA63-D034-42AE-91FA-B13B9518C7BE}" type="slidenum">
              <a:rPr lang="en-US" smtClean="0"/>
              <a:t>4</a:t>
            </a:fld>
            <a:endParaRPr lang="en-US" dirty="0"/>
          </a:p>
        </p:txBody>
      </p:sp>
    </p:spTree>
    <p:extLst>
      <p:ext uri="{BB962C8B-B14F-4D97-AF65-F5344CB8AC3E}">
        <p14:creationId xmlns:p14="http://schemas.microsoft.com/office/powerpoint/2010/main" val="153172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2379" y="2600324"/>
            <a:ext cx="4654634" cy="1371600"/>
          </a:xfrm>
        </p:spPr>
        <p:txBody>
          <a:bodyPr/>
          <a:lstStyle/>
          <a:p>
            <a:r>
              <a:rPr lang="en-US" dirty="0" smtClean="0"/>
              <a:t>GitHub Extras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C51EAA63-D034-42AE-91FA-B13B9518C7BE}" type="slidenum">
              <a:rPr lang="uk-UA" smtClean="0"/>
              <a:pPr/>
              <a:t>40</a:t>
            </a:fld>
            <a:endParaRPr lang="uk-UA"/>
          </a:p>
        </p:txBody>
      </p:sp>
    </p:spTree>
    <p:extLst>
      <p:ext uri="{BB962C8B-B14F-4D97-AF65-F5344CB8AC3E}">
        <p14:creationId xmlns:p14="http://schemas.microsoft.com/office/powerpoint/2010/main" val="133617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 Extras</a:t>
            </a:r>
            <a:endParaRPr lang="en-US" dirty="0"/>
          </a:p>
        </p:txBody>
      </p:sp>
      <p:sp>
        <p:nvSpPr>
          <p:cNvPr id="3" name="Content Placeholder 2"/>
          <p:cNvSpPr>
            <a:spLocks noGrp="1"/>
          </p:cNvSpPr>
          <p:nvPr>
            <p:ph idx="1"/>
          </p:nvPr>
        </p:nvSpPr>
        <p:spPr/>
        <p:txBody>
          <a:bodyPr/>
          <a:lstStyle/>
          <a:p>
            <a:r>
              <a:rPr lang="en-US" dirty="0" smtClean="0"/>
              <a:t>The Commit Strip</a:t>
            </a:r>
          </a:p>
          <a:p>
            <a:r>
              <a:rPr lang="en-US" dirty="0" smtClean="0"/>
              <a:t>Gist</a:t>
            </a:r>
          </a:p>
          <a:p>
            <a:r>
              <a:rPr lang="en-US" dirty="0" smtClean="0"/>
              <a:t>Issues</a:t>
            </a:r>
          </a:p>
          <a:p>
            <a:r>
              <a:rPr lang="en-US" dirty="0" smtClean="0"/>
              <a:t>GitHub Pages</a:t>
            </a:r>
          </a:p>
          <a:p>
            <a:r>
              <a:rPr lang="en-US" dirty="0"/>
              <a:t>https://</a:t>
            </a:r>
            <a:r>
              <a:rPr lang="en-US" dirty="0" err="1"/>
              <a:t>education.github.com</a:t>
            </a:r>
            <a:r>
              <a:rPr lang="en-US" dirty="0"/>
              <a:t>/</a:t>
            </a:r>
          </a:p>
        </p:txBody>
      </p:sp>
      <p:sp>
        <p:nvSpPr>
          <p:cNvPr id="4" name="Slide Number Placeholder 3"/>
          <p:cNvSpPr>
            <a:spLocks noGrp="1"/>
          </p:cNvSpPr>
          <p:nvPr>
            <p:ph type="sldNum" sz="quarter" idx="12"/>
          </p:nvPr>
        </p:nvSpPr>
        <p:spPr/>
        <p:txBody>
          <a:bodyPr/>
          <a:lstStyle/>
          <a:p>
            <a:fld id="{C51EAA63-D034-42AE-91FA-B13B9518C7BE}" type="slidenum">
              <a:rPr lang="uk-UA" smtClean="0"/>
              <a:t>41</a:t>
            </a:fld>
            <a:endParaRPr lang="uk-UA"/>
          </a:p>
        </p:txBody>
      </p:sp>
    </p:spTree>
    <p:extLst>
      <p:ext uri="{BB962C8B-B14F-4D97-AF65-F5344CB8AC3E}">
        <p14:creationId xmlns:p14="http://schemas.microsoft.com/office/powerpoint/2010/main" val="153453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Commit Strip</a:t>
            </a:r>
            <a:endParaRPr lang="en-US" dirty="0"/>
          </a:p>
        </p:txBody>
      </p:sp>
      <p:pic>
        <p:nvPicPr>
          <p:cNvPr id="5" name="Content Placeholder 4"/>
          <p:cNvPicPr>
            <a:picLocks noGrp="1" noChangeAspect="1"/>
          </p:cNvPicPr>
          <p:nvPr>
            <p:ph idx="1"/>
          </p:nvPr>
        </p:nvPicPr>
        <p:blipFill>
          <a:blip r:embed="rId3"/>
          <a:stretch>
            <a:fillRect/>
          </a:stretch>
        </p:blipFill>
        <p:spPr>
          <a:xfrm>
            <a:off x="1274762" y="3286961"/>
            <a:ext cx="9639300" cy="2578100"/>
          </a:xfrm>
          <a:prstGeom prst="rect">
            <a:avLst/>
          </a:prstGeom>
        </p:spPr>
      </p:pic>
      <p:sp>
        <p:nvSpPr>
          <p:cNvPr id="4" name="Slide Number Placeholder 3"/>
          <p:cNvSpPr>
            <a:spLocks noGrp="1"/>
          </p:cNvSpPr>
          <p:nvPr>
            <p:ph type="sldNum" sz="quarter" idx="12"/>
          </p:nvPr>
        </p:nvSpPr>
        <p:spPr/>
        <p:txBody>
          <a:bodyPr/>
          <a:lstStyle/>
          <a:p>
            <a:fld id="{C51EAA63-D034-42AE-91FA-B13B9518C7BE}" type="slidenum">
              <a:rPr lang="uk-UA" smtClean="0"/>
              <a:t>42</a:t>
            </a:fld>
            <a:endParaRPr lang="uk-UA"/>
          </a:p>
        </p:txBody>
      </p:sp>
      <p:sp>
        <p:nvSpPr>
          <p:cNvPr id="6" name="Content Placeholder 2"/>
          <p:cNvSpPr txBox="1">
            <a:spLocks/>
          </p:cNvSpPr>
          <p:nvPr/>
        </p:nvSpPr>
        <p:spPr>
          <a:xfrm>
            <a:off x="531151" y="1524001"/>
            <a:ext cx="11126522" cy="441960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dirty="0" smtClean="0"/>
              <a:t>Shows your public commits</a:t>
            </a:r>
          </a:p>
          <a:p>
            <a:r>
              <a:rPr lang="en-US" dirty="0" smtClean="0"/>
              <a:t>A visual gauge of how active you are in open source</a:t>
            </a:r>
          </a:p>
          <a:p>
            <a:r>
              <a:rPr lang="en-US" dirty="0" smtClean="0"/>
              <a:t>Increases in value as GitHub itself becomes more pervasive</a:t>
            </a:r>
          </a:p>
          <a:p>
            <a:endParaRPr lang="en-US" dirty="0" smtClean="0"/>
          </a:p>
        </p:txBody>
      </p:sp>
    </p:spTree>
    <p:extLst>
      <p:ext uri="{BB962C8B-B14F-4D97-AF65-F5344CB8AC3E}">
        <p14:creationId xmlns:p14="http://schemas.microsoft.com/office/powerpoint/2010/main" val="54108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Gist</a:t>
            </a:r>
            <a:endParaRPr lang="en-US" dirty="0"/>
          </a:p>
        </p:txBody>
      </p:sp>
      <p:sp>
        <p:nvSpPr>
          <p:cNvPr id="3" name="Content Placeholder 2"/>
          <p:cNvSpPr>
            <a:spLocks noGrp="1"/>
          </p:cNvSpPr>
          <p:nvPr>
            <p:ph idx="1"/>
          </p:nvPr>
        </p:nvSpPr>
        <p:spPr/>
        <p:txBody>
          <a:bodyPr/>
          <a:lstStyle/>
          <a:p>
            <a:r>
              <a:rPr lang="en-US" dirty="0" smtClean="0"/>
              <a:t>For quick sharing of code</a:t>
            </a:r>
          </a:p>
          <a:p>
            <a:r>
              <a:rPr lang="en-US" dirty="0" smtClean="0"/>
              <a:t>Permanent link</a:t>
            </a:r>
          </a:p>
          <a:p>
            <a:r>
              <a:rPr lang="en-US" dirty="0" smtClean="0"/>
              <a:t>Line numbers</a:t>
            </a:r>
          </a:p>
          <a:p>
            <a:r>
              <a:rPr lang="en-US" dirty="0" smtClean="0"/>
              <a:t>Comments</a:t>
            </a:r>
          </a:p>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43</a:t>
            </a:fld>
            <a:endParaRPr lang="uk-UA"/>
          </a:p>
        </p:txBody>
      </p:sp>
      <p:pic>
        <p:nvPicPr>
          <p:cNvPr id="5" name="Picture 4"/>
          <p:cNvPicPr>
            <a:picLocks noChangeAspect="1"/>
          </p:cNvPicPr>
          <p:nvPr/>
        </p:nvPicPr>
        <p:blipFill>
          <a:blip r:embed="rId3"/>
          <a:stretch>
            <a:fillRect/>
          </a:stretch>
        </p:blipFill>
        <p:spPr>
          <a:xfrm>
            <a:off x="3086516" y="4161590"/>
            <a:ext cx="5359651" cy="1488792"/>
          </a:xfrm>
          <a:prstGeom prst="rect">
            <a:avLst/>
          </a:prstGeom>
        </p:spPr>
      </p:pic>
    </p:spTree>
    <p:extLst>
      <p:ext uri="{BB962C8B-B14F-4D97-AF65-F5344CB8AC3E}">
        <p14:creationId xmlns:p14="http://schemas.microsoft.com/office/powerpoint/2010/main" val="81356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a:t>
            </a:r>
            <a:endParaRPr lang="en-US" dirty="0"/>
          </a:p>
        </p:txBody>
      </p:sp>
      <p:sp>
        <p:nvSpPr>
          <p:cNvPr id="3" name="Content Placeholder 2"/>
          <p:cNvSpPr>
            <a:spLocks noGrp="1"/>
          </p:cNvSpPr>
          <p:nvPr>
            <p:ph idx="1"/>
          </p:nvPr>
        </p:nvSpPr>
        <p:spPr/>
        <p:txBody>
          <a:bodyPr/>
          <a:lstStyle/>
          <a:p>
            <a:r>
              <a:rPr lang="en-US" dirty="0" smtClean="0"/>
              <a:t>SUPER IMPORTANT professionally</a:t>
            </a:r>
          </a:p>
          <a:p>
            <a:r>
              <a:rPr lang="en-US" dirty="0" smtClean="0"/>
              <a:t>How you get work assigned to you</a:t>
            </a:r>
          </a:p>
          <a:p>
            <a:r>
              <a:rPr lang="en-US" dirty="0" smtClean="0"/>
              <a:t>How your productivity may be measured by your employer</a:t>
            </a:r>
          </a:p>
          <a:p>
            <a:r>
              <a:rPr lang="en-US" dirty="0" smtClean="0"/>
              <a:t>Has features for planning your time</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44</a:t>
            </a:fld>
            <a:endParaRPr lang="uk-UA"/>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39618" y="2903269"/>
            <a:ext cx="5151320" cy="3346655"/>
          </a:xfrm>
          <a:prstGeom prst="rect">
            <a:avLst/>
          </a:prstGeom>
        </p:spPr>
      </p:pic>
    </p:spTree>
    <p:extLst>
      <p:ext uri="{BB962C8B-B14F-4D97-AF65-F5344CB8AC3E}">
        <p14:creationId xmlns:p14="http://schemas.microsoft.com/office/powerpoint/2010/main" val="186772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 Pages</a:t>
            </a:r>
            <a:endParaRPr lang="en-US" dirty="0"/>
          </a:p>
        </p:txBody>
      </p:sp>
      <p:sp>
        <p:nvSpPr>
          <p:cNvPr id="3" name="Content Placeholder 2"/>
          <p:cNvSpPr>
            <a:spLocks noGrp="1"/>
          </p:cNvSpPr>
          <p:nvPr>
            <p:ph idx="1"/>
          </p:nvPr>
        </p:nvSpPr>
        <p:spPr/>
        <p:txBody>
          <a:bodyPr/>
          <a:lstStyle/>
          <a:p>
            <a:r>
              <a:rPr lang="en-US" dirty="0" smtClean="0"/>
              <a:t>Free web hosting (DNS not included)</a:t>
            </a:r>
          </a:p>
          <a:p>
            <a:pPr lvl="1"/>
            <a:r>
              <a:rPr lang="en-US" dirty="0" smtClean="0">
                <a:hlinkClick r:id="rId3"/>
              </a:rPr>
              <a:t>http://ridingthecrest.com</a:t>
            </a:r>
            <a:r>
              <a:rPr lang="en-US" dirty="0" smtClean="0"/>
              <a:t>/</a:t>
            </a:r>
          </a:p>
          <a:p>
            <a:pPr lvl="1"/>
            <a:r>
              <a:rPr lang="en-US" dirty="0" smtClean="0">
                <a:hlinkClick r:id="rId4"/>
              </a:rPr>
              <a:t>http://battleofthesomme.info/</a:t>
            </a:r>
            <a:endParaRPr lang="en-US" dirty="0" smtClean="0"/>
          </a:p>
          <a:p>
            <a:r>
              <a:rPr lang="en-US" dirty="0">
                <a:hlinkClick r:id="rId5"/>
              </a:rPr>
              <a:t>https://guides.github.com/features/pages</a:t>
            </a:r>
            <a:r>
              <a:rPr lang="en-US" dirty="0" smtClean="0">
                <a:hlinkClick r:id="rId5"/>
              </a:rPr>
              <a:t>/</a:t>
            </a:r>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45</a:t>
            </a:fld>
            <a:endParaRPr lang="uk-UA"/>
          </a:p>
        </p:txBody>
      </p:sp>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938377" y="3081937"/>
            <a:ext cx="4718635" cy="3167988"/>
          </a:xfrm>
          <a:prstGeom prst="rect">
            <a:avLst/>
          </a:prstGeom>
        </p:spPr>
      </p:pic>
    </p:spTree>
    <p:extLst>
      <p:ext uri="{BB962C8B-B14F-4D97-AF65-F5344CB8AC3E}">
        <p14:creationId xmlns:p14="http://schemas.microsoft.com/office/powerpoint/2010/main" val="35506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 Student Pack</a:t>
            </a:r>
            <a:endParaRPr lang="en-US" dirty="0"/>
          </a:p>
        </p:txBody>
      </p:sp>
      <p:sp>
        <p:nvSpPr>
          <p:cNvPr id="3" name="Content Placeholder 2"/>
          <p:cNvSpPr>
            <a:spLocks noGrp="1"/>
          </p:cNvSpPr>
          <p:nvPr>
            <p:ph idx="1"/>
          </p:nvPr>
        </p:nvSpPr>
        <p:spPr/>
        <p:txBody>
          <a:bodyPr/>
          <a:lstStyle/>
          <a:p>
            <a:r>
              <a:rPr lang="en-US" dirty="0">
                <a:hlinkClick r:id="rId3"/>
              </a:rPr>
              <a:t>https://</a:t>
            </a:r>
            <a:r>
              <a:rPr lang="en-US" dirty="0" smtClean="0">
                <a:hlinkClick r:id="rId3"/>
              </a:rPr>
              <a:t>education.github.com/pack</a:t>
            </a:r>
            <a:endParaRPr lang="en-US" dirty="0" smtClean="0"/>
          </a:p>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46</a:t>
            </a:fld>
            <a:endParaRPr lang="uk-UA"/>
          </a:p>
        </p:txBody>
      </p:sp>
      <p:pic>
        <p:nvPicPr>
          <p:cNvPr id="8194" name="Picture 2" descr="dp backpack"/>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01979" y="1993635"/>
            <a:ext cx="3633537" cy="417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96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t>47</a:t>
            </a:fld>
            <a:endParaRPr lang="en-US" dirty="0"/>
          </a:p>
        </p:txBody>
      </p:sp>
    </p:spTree>
    <p:extLst>
      <p:ext uri="{BB962C8B-B14F-4D97-AF65-F5344CB8AC3E}">
        <p14:creationId xmlns:p14="http://schemas.microsoft.com/office/powerpoint/2010/main" val="11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t>48</a:t>
            </a:fld>
            <a:endParaRPr lang="en-US" dirty="0"/>
          </a:p>
        </p:txBody>
      </p:sp>
    </p:spTree>
    <p:extLst>
      <p:ext uri="{BB962C8B-B14F-4D97-AF65-F5344CB8AC3E}">
        <p14:creationId xmlns:p14="http://schemas.microsoft.com/office/powerpoint/2010/main" val="41759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and K-12 Education</a:t>
            </a:r>
            <a:endParaRPr lang="en-US" dirty="0"/>
          </a:p>
        </p:txBody>
      </p:sp>
      <p:sp>
        <p:nvSpPr>
          <p:cNvPr id="3" name="Text Placeholder 2"/>
          <p:cNvSpPr>
            <a:spLocks noGrp="1"/>
          </p:cNvSpPr>
          <p:nvPr>
            <p:ph type="body" idx="1"/>
          </p:nvPr>
        </p:nvSpPr>
        <p:spPr/>
        <p:txBody>
          <a:bodyPr/>
          <a:lstStyle/>
          <a:p>
            <a:r>
              <a:rPr lang="en-US" smtClean="0"/>
              <a:t>Subtitle</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5</a:t>
            </a:fld>
            <a:endParaRPr lang="en-US" dirty="0"/>
          </a:p>
        </p:txBody>
      </p:sp>
    </p:spTree>
    <p:extLst>
      <p:ext uri="{BB962C8B-B14F-4D97-AF65-F5344CB8AC3E}">
        <p14:creationId xmlns:p14="http://schemas.microsoft.com/office/powerpoint/2010/main" val="282631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Oracle Academy advances computer science education globally to drive knowledge, innovation, skills development, and diversity in technology fields.</a:t>
            </a:r>
            <a:endParaRPr lang="en-US" dirty="0" smtClean="0">
              <a:hlinkClick r:id="rId3"/>
            </a:endParaRPr>
          </a:p>
          <a:p>
            <a:r>
              <a:rPr lang="en-US" dirty="0" smtClean="0"/>
              <a:t>Delivers </a:t>
            </a:r>
            <a:r>
              <a:rPr lang="en-US" dirty="0"/>
              <a:t>a complete portfolio of computer science learning resources to educational institutions. </a:t>
            </a:r>
            <a:endParaRPr lang="en-US" dirty="0" smtClean="0"/>
          </a:p>
          <a:p>
            <a:r>
              <a:rPr lang="en-US" dirty="0"/>
              <a:t>https://</a:t>
            </a:r>
            <a:r>
              <a:rPr lang="en-US" dirty="0" err="1"/>
              <a:t>academy.oracle.com</a:t>
            </a:r>
            <a:r>
              <a:rPr lang="en-US" dirty="0"/>
              <a:t>/</a:t>
            </a:r>
            <a:r>
              <a:rPr lang="en-US" dirty="0" err="1"/>
              <a:t>en</a:t>
            </a:r>
            <a:r>
              <a:rPr lang="en-US" dirty="0" smtClean="0"/>
              <a:t>/</a:t>
            </a:r>
            <a:br>
              <a:rPr lang="en-US" dirty="0" smtClean="0"/>
            </a:br>
            <a:r>
              <a:rPr lang="en-US" dirty="0" smtClean="0"/>
              <a:t>about-</a:t>
            </a:r>
            <a:r>
              <a:rPr lang="en-US" dirty="0" err="1" smtClean="0"/>
              <a:t>mission.html</a:t>
            </a:r>
            <a:endParaRPr lang="en-US" dirty="0" smtClean="0"/>
          </a:p>
        </p:txBody>
      </p:sp>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a:ext>
            </a:extLst>
          </a:blip>
          <a:stretch>
            <a:fillRect/>
          </a:stretch>
        </p:blipFill>
        <p:spPr>
          <a:xfrm>
            <a:off x="6411913" y="2082800"/>
            <a:ext cx="5080000" cy="3302000"/>
          </a:xfrm>
        </p:spPr>
      </p:pic>
      <p:sp>
        <p:nvSpPr>
          <p:cNvPr id="4" name="Slide Number Placeholder 3"/>
          <p:cNvSpPr>
            <a:spLocks noGrp="1"/>
          </p:cNvSpPr>
          <p:nvPr>
            <p:ph type="sldNum" sz="quarter" idx="12"/>
          </p:nvPr>
        </p:nvSpPr>
        <p:spPr/>
        <p:txBody>
          <a:bodyPr/>
          <a:lstStyle/>
          <a:p>
            <a:fld id="{C51EAA63-D034-42AE-91FA-B13B9518C7BE}" type="slidenum">
              <a:rPr lang="uk-UA" smtClean="0"/>
              <a:t>6</a:t>
            </a:fld>
            <a:endParaRPr lang="uk-UA"/>
          </a:p>
        </p:txBody>
      </p:sp>
      <p:sp>
        <p:nvSpPr>
          <p:cNvPr id="2" name="Title 1"/>
          <p:cNvSpPr>
            <a:spLocks noGrp="1"/>
          </p:cNvSpPr>
          <p:nvPr>
            <p:ph type="title"/>
          </p:nvPr>
        </p:nvSpPr>
        <p:spPr/>
        <p:txBody>
          <a:bodyPr/>
          <a:lstStyle/>
          <a:p>
            <a:r>
              <a:rPr lang="en-US" dirty="0" smtClean="0"/>
              <a:t>Oracle Academy</a:t>
            </a:r>
            <a:endParaRPr lang="en-US" dirty="0"/>
          </a:p>
        </p:txBody>
      </p:sp>
    </p:spTree>
    <p:extLst>
      <p:ext uri="{BB962C8B-B14F-4D97-AF65-F5344CB8AC3E}">
        <p14:creationId xmlns:p14="http://schemas.microsoft.com/office/powerpoint/2010/main" val="97665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idx="1"/>
          </p:nvPr>
        </p:nvPicPr>
        <p:blipFill>
          <a:blip r:embed="rId3" cstate="screen">
            <a:extLst>
              <a:ext uri="{28A0092B-C50C-407E-A947-70E740481C1C}">
                <a14:useLocalDpi xmlns:a14="http://schemas.microsoft.com/office/drawing/2010/main"/>
              </a:ext>
            </a:extLst>
          </a:blip>
          <a:srcRect l="15492" r="15492"/>
          <a:stretch>
            <a:fillRect/>
          </a:stretch>
        </p:blipFill>
        <p:spPr/>
      </p:pic>
      <p:sp>
        <p:nvSpPr>
          <p:cNvPr id="3" name="Text Placeholder 2"/>
          <p:cNvSpPr>
            <a:spLocks noGrp="1"/>
          </p:cNvSpPr>
          <p:nvPr>
            <p:ph type="body" sz="half" idx="2"/>
          </p:nvPr>
        </p:nvSpPr>
        <p:spPr/>
        <p:txBody>
          <a:bodyPr/>
          <a:lstStyle/>
          <a:p>
            <a:r>
              <a:rPr lang="en-US" sz="2800" dirty="0">
                <a:hlinkClick r:id="rId4"/>
              </a:rPr>
              <a:t>http://</a:t>
            </a:r>
            <a:r>
              <a:rPr lang="en-US" sz="2800" dirty="0" smtClean="0">
                <a:hlinkClick r:id="rId4"/>
              </a:rPr>
              <a:t>bit.ly/oracle_sxswedu</a:t>
            </a:r>
            <a:endParaRPr lang="en-US" sz="2800" dirty="0" smtClean="0"/>
          </a:p>
          <a:p>
            <a:r>
              <a:rPr lang="en-US" sz="2800" dirty="0" smtClean="0"/>
              <a:t>Three Myths about Computer Science Education</a:t>
            </a:r>
          </a:p>
          <a:p>
            <a:pPr marL="457200" indent="-457200">
              <a:buFont typeface="Arial" charset="0"/>
              <a:buChar char="•"/>
            </a:pPr>
            <a:r>
              <a:rPr lang="en-US" sz="2800" dirty="0" smtClean="0"/>
              <a:t>CS is just for rich kids on white collar job paths</a:t>
            </a:r>
          </a:p>
          <a:p>
            <a:pPr marL="457200" indent="-457200">
              <a:buFont typeface="Arial" charset="0"/>
              <a:buChar char="•"/>
            </a:pPr>
            <a:r>
              <a:rPr lang="en-US" sz="2800" dirty="0" smtClean="0"/>
              <a:t>Technology is everywhere, so CS education is available to everyone already</a:t>
            </a:r>
          </a:p>
          <a:p>
            <a:pPr marL="457200" indent="-457200">
              <a:buFont typeface="Arial" charset="0"/>
              <a:buChar char="•"/>
            </a:pPr>
            <a:r>
              <a:rPr lang="en-US" sz="2800" dirty="0" smtClean="0"/>
              <a:t>You need to be a CS expert to teach it effectively</a:t>
            </a:r>
          </a:p>
          <a:p>
            <a:endParaRPr lang="en-US" sz="2800" dirty="0"/>
          </a:p>
        </p:txBody>
      </p:sp>
      <p:sp>
        <p:nvSpPr>
          <p:cNvPr id="4" name="Slide Number Placeholder 3"/>
          <p:cNvSpPr>
            <a:spLocks noGrp="1"/>
          </p:cNvSpPr>
          <p:nvPr>
            <p:ph type="sldNum" sz="quarter" idx="12"/>
          </p:nvPr>
        </p:nvSpPr>
        <p:spPr/>
        <p:txBody>
          <a:bodyPr/>
          <a:lstStyle/>
          <a:p>
            <a:fld id="{C51EAA63-D034-42AE-91FA-B13B9518C7BE}" type="slidenum">
              <a:rPr lang="uk-UA" smtClean="0"/>
              <a:t>7</a:t>
            </a:fld>
            <a:endParaRPr lang="uk-UA"/>
          </a:p>
        </p:txBody>
      </p:sp>
      <p:sp>
        <p:nvSpPr>
          <p:cNvPr id="5" name="Title 4"/>
          <p:cNvSpPr>
            <a:spLocks noGrp="1"/>
          </p:cNvSpPr>
          <p:nvPr>
            <p:ph type="title"/>
          </p:nvPr>
        </p:nvSpPr>
        <p:spPr/>
        <p:txBody>
          <a:bodyPr/>
          <a:lstStyle/>
          <a:p>
            <a:r>
              <a:rPr lang="en-US" b="1" dirty="0"/>
              <a:t>Alison </a:t>
            </a:r>
            <a:r>
              <a:rPr lang="en-US" b="1" dirty="0" err="1"/>
              <a:t>Derbenwick</a:t>
            </a:r>
            <a:r>
              <a:rPr lang="en-US" b="1" dirty="0"/>
              <a:t> Miller</a:t>
            </a:r>
            <a:br>
              <a:rPr lang="en-US" b="1" dirty="0"/>
            </a:br>
            <a:r>
              <a:rPr lang="en-US" b="1" dirty="0" smtClean="0"/>
              <a:t>VP of Oracle Academy</a:t>
            </a:r>
            <a:endParaRPr lang="en-US" dirty="0"/>
          </a:p>
        </p:txBody>
      </p:sp>
      <p:sp>
        <p:nvSpPr>
          <p:cNvPr id="6" name="AutoShape 2" descr="https://people.us.oracle.com/pls/oracle/apex_util.get_blob_file?a=8000&amp;s=14029063560005&amp;p=110&amp;d=5251527430788554321&amp;i=5251526820909554319&amp;p_pk1=44691178741418248623050453738404485216&amp;p_pk2=&amp;p_ck=fZ02bP2kbgIZx_KZnUxCfqnj98vT6W_WyYPe0yXg8LehlhD1l48ZP2XdXkKGcf3e3Inqyem3Fl8pYhdF68W1qw"/>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5361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a:t>
            </a:r>
            <a:endParaRPr lang="en-US" dirty="0"/>
          </a:p>
        </p:txBody>
      </p:sp>
      <p:sp>
        <p:nvSpPr>
          <p:cNvPr id="3" name="Text Placeholder 2"/>
          <p:cNvSpPr>
            <a:spLocks noGrp="1"/>
          </p:cNvSpPr>
          <p:nvPr>
            <p:ph type="body" idx="1"/>
          </p:nvPr>
        </p:nvSpPr>
        <p:spPr/>
        <p:txBody>
          <a:bodyPr/>
          <a:lstStyle/>
          <a:p>
            <a:r>
              <a:rPr lang="en-US" smtClean="0"/>
              <a:t>Subtitle</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8</a:t>
            </a:fld>
            <a:endParaRPr lang="en-US" dirty="0"/>
          </a:p>
        </p:txBody>
      </p:sp>
    </p:spTree>
    <p:extLst>
      <p:ext uri="{BB962C8B-B14F-4D97-AF65-F5344CB8AC3E}">
        <p14:creationId xmlns:p14="http://schemas.microsoft.com/office/powerpoint/2010/main" val="67779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3" cstate="screen">
            <a:extLst>
              <a:ext uri="{28A0092B-C50C-407E-A947-70E740481C1C}">
                <a14:useLocalDpi xmlns:a14="http://schemas.microsoft.com/office/drawing/2010/main"/>
              </a:ext>
            </a:extLst>
          </a:blip>
          <a:stretch>
            <a:fillRect/>
          </a:stretch>
        </p:blipFill>
        <p:spPr>
          <a:xfrm>
            <a:off x="531813" y="1930643"/>
            <a:ext cx="5410200" cy="3606314"/>
          </a:xfrm>
        </p:spPr>
      </p:pic>
      <p:sp>
        <p:nvSpPr>
          <p:cNvPr id="3" name="Content Placeholder 2"/>
          <p:cNvSpPr>
            <a:spLocks noGrp="1"/>
          </p:cNvSpPr>
          <p:nvPr>
            <p:ph sz="half" idx="2"/>
          </p:nvPr>
        </p:nvSpPr>
        <p:spPr/>
        <p:txBody>
          <a:bodyPr/>
          <a:lstStyle/>
          <a:p>
            <a:r>
              <a:rPr lang="en-US" dirty="0" smtClean="0"/>
              <a:t>Safari</a:t>
            </a:r>
          </a:p>
          <a:p>
            <a:pPr lvl="1"/>
            <a:r>
              <a:rPr lang="en-US" dirty="0" smtClean="0"/>
              <a:t>View GitHub for this presentation</a:t>
            </a:r>
          </a:p>
          <a:p>
            <a:pPr lvl="1"/>
            <a:r>
              <a:rPr lang="en-US" dirty="0" smtClean="0"/>
              <a:t>Fork Repository</a:t>
            </a:r>
          </a:p>
          <a:p>
            <a:pPr lvl="1"/>
            <a:r>
              <a:rPr lang="en-US" dirty="0" smtClean="0"/>
              <a:t>Make change and send Pull Request</a:t>
            </a:r>
          </a:p>
          <a:p>
            <a:r>
              <a:rPr lang="en-US" dirty="0" smtClean="0"/>
              <a:t>Firefox</a:t>
            </a:r>
          </a:p>
          <a:p>
            <a:pPr lvl="1"/>
            <a:r>
              <a:rPr lang="en-US" dirty="0" smtClean="0"/>
              <a:t>Accept Pull Request</a:t>
            </a:r>
          </a:p>
          <a:p>
            <a:pPr lvl="1"/>
            <a:r>
              <a:rPr lang="en-US" dirty="0" smtClean="0"/>
              <a:t>View new </a:t>
            </a:r>
            <a:r>
              <a:rPr lang="en-US" dirty="0" err="1" smtClean="0"/>
              <a:t>README.md</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9</a:t>
            </a:fld>
            <a:endParaRPr lang="uk-UA"/>
          </a:p>
        </p:txBody>
      </p:sp>
      <p:sp>
        <p:nvSpPr>
          <p:cNvPr id="5" name="Title 4"/>
          <p:cNvSpPr>
            <a:spLocks noGrp="1"/>
          </p:cNvSpPr>
          <p:nvPr>
            <p:ph type="title"/>
          </p:nvPr>
        </p:nvSpPr>
        <p:spPr/>
        <p:txBody>
          <a:bodyPr/>
          <a:lstStyle/>
          <a:p>
            <a:r>
              <a:rPr lang="en-US" dirty="0" smtClean="0"/>
              <a:t>Quick Demo: GitHub and </a:t>
            </a:r>
            <a:r>
              <a:rPr lang="en-US" dirty="0" err="1" smtClean="0"/>
              <a:t>README.md</a:t>
            </a:r>
            <a:endParaRPr lang="en-US" dirty="0"/>
          </a:p>
        </p:txBody>
      </p:sp>
    </p:spTree>
    <p:extLst>
      <p:ext uri="{BB962C8B-B14F-4D97-AF65-F5344CB8AC3E}">
        <p14:creationId xmlns:p14="http://schemas.microsoft.com/office/powerpoint/2010/main" val="140443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Master_16x9_2017">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_Master_16x9_2017" id="{6127800F-EE45-5E41-BD3D-0CF7877FED6A}" vid="{289D87DA-8F94-6B48-8D66-6D47F271FEFE}"/>
    </a:ext>
  </a:extLst>
</a:theme>
</file>

<file path=ppt/theme/theme2.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Oracle_Master_16x9_2017</Template>
  <TotalTime>347</TotalTime>
  <Words>2888</Words>
  <Application>Microsoft Macintosh PowerPoint</Application>
  <PresentationFormat>Custom</PresentationFormat>
  <Paragraphs>406</Paragraphs>
  <Slides>49</Slides>
  <Notes>49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Calibri</vt:lpstr>
      <vt:lpstr>SimSun</vt:lpstr>
      <vt:lpstr>Symbol</vt:lpstr>
      <vt:lpstr>Arial</vt:lpstr>
      <vt:lpstr>Oracle_Master_16x9_2017</vt:lpstr>
      <vt:lpstr>Seminole County Teach-In 2017</vt:lpstr>
      <vt:lpstr>PowerPoint Presentation</vt:lpstr>
      <vt:lpstr>Speaker Qualifications</vt:lpstr>
      <vt:lpstr>My Plan For Your Time Investment</vt:lpstr>
      <vt:lpstr>Oracle and K-12 Education</vt:lpstr>
      <vt:lpstr>Oracle Academy</vt:lpstr>
      <vt:lpstr>Alison Derbenwick Miller VP of Oracle Academy</vt:lpstr>
      <vt:lpstr>GitHub</vt:lpstr>
      <vt:lpstr>Quick Demo: GitHub and README.md</vt:lpstr>
      <vt:lpstr>PowerPoint Presentation</vt:lpstr>
      <vt:lpstr>Introducing GitHub</vt:lpstr>
      <vt:lpstr>PowerPoint Presentation</vt:lpstr>
      <vt:lpstr>PowerPoint Presentation</vt:lpstr>
      <vt:lpstr>First Came Free Software</vt:lpstr>
      <vt:lpstr>Then Came Open Source Software</vt:lpstr>
      <vt:lpstr>What is the Difference?</vt:lpstr>
      <vt:lpstr>Life Before Open Source</vt:lpstr>
      <vt:lpstr>Life After Open Source</vt:lpstr>
      <vt:lpstr>Back To GitHub</vt:lpstr>
      <vt:lpstr>PowerPoint Presentation</vt:lpstr>
      <vt:lpstr>GitHub</vt:lpstr>
      <vt:lpstr>Git</vt:lpstr>
      <vt:lpstr>GitHub is packaging around Git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GitHub Extras</vt:lpstr>
      <vt:lpstr>GitHub Extras</vt:lpstr>
      <vt:lpstr>Commit Strip</vt:lpstr>
      <vt:lpstr>Gist</vt:lpstr>
      <vt:lpstr>Issues</vt:lpstr>
      <vt:lpstr>GitHub Pages</vt:lpstr>
      <vt:lpstr>GitHub Student Pack</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subject/>
  <dc:creator>Ed Burns</dc:creator>
  <cp:keywords/>
  <dc:description/>
  <cp:lastModifiedBy>Ed Burns</cp:lastModifiedBy>
  <cp:revision>51</cp:revision>
  <cp:lastPrinted>2014-07-16T02:22:57Z</cp:lastPrinted>
  <dcterms:created xsi:type="dcterms:W3CDTF">2017-11-11T23:52:54Z</dcterms:created>
  <dcterms:modified xsi:type="dcterms:W3CDTF">2017-11-14T13:23:36Z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4753136</vt:lpwstr>
  </property>
  <property fmtid="{D5CDD505-2E9C-101B-9397-08002B2CF9AE}" pid="3" name="NXPowerLiteSettings">
    <vt:lpwstr>F98007B004F000</vt:lpwstr>
  </property>
  <property fmtid="{D5CDD505-2E9C-101B-9397-08002B2CF9AE}" pid="4" name="NXPowerLiteVersion">
    <vt:lpwstr>D6.2.10</vt:lpwstr>
  </property>
</Properties>
</file>